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88" r:id="rId6"/>
    <p:sldMasterId id="2147483692" r:id="rId7"/>
  </p:sldMasterIdLst>
  <p:notesMasterIdLst>
    <p:notesMasterId r:id="rId36"/>
  </p:notesMasterIdLst>
  <p:sldIdLst>
    <p:sldId id="256" r:id="rId8"/>
    <p:sldId id="258" r:id="rId9"/>
    <p:sldId id="259" r:id="rId10"/>
    <p:sldId id="260" r:id="rId11"/>
    <p:sldId id="262" r:id="rId12"/>
    <p:sldId id="263" r:id="rId13"/>
    <p:sldId id="261" r:id="rId14"/>
    <p:sldId id="267" r:id="rId15"/>
    <p:sldId id="268" r:id="rId16"/>
    <p:sldId id="279" r:id="rId17"/>
    <p:sldId id="269" r:id="rId18"/>
    <p:sldId id="278" r:id="rId19"/>
    <p:sldId id="270" r:id="rId20"/>
    <p:sldId id="271" r:id="rId21"/>
    <p:sldId id="272" r:id="rId22"/>
    <p:sldId id="273" r:id="rId23"/>
    <p:sldId id="274" r:id="rId24"/>
    <p:sldId id="275" r:id="rId25"/>
    <p:sldId id="276" r:id="rId26"/>
    <p:sldId id="277" r:id="rId27"/>
    <p:sldId id="265" r:id="rId28"/>
    <p:sldId id="266" r:id="rId29"/>
    <p:sldId id="281" r:id="rId30"/>
    <p:sldId id="293" r:id="rId31"/>
    <p:sldId id="295" r:id="rId32"/>
    <p:sldId id="294" r:id="rId33"/>
    <p:sldId id="290" r:id="rId34"/>
    <p:sldId id="291" r:id="rId35"/>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170" y="96"/>
      </p:cViewPr>
      <p:guideLst>
        <p:guide orient="horz" pos="2160"/>
        <p:guide pos="2880"/>
      </p:guideLst>
    </p:cSldViewPr>
  </p:slideViewPr>
  <p:notesTextViewPr>
    <p:cViewPr>
      <p:scale>
        <a:sx n="1" d="1"/>
        <a:sy n="1" d="1"/>
      </p:scale>
      <p:origin x="0" y="0"/>
    </p:cViewPr>
  </p:notesTextViewPr>
  <p:sorterViewPr>
    <p:cViewPr>
      <p:scale>
        <a:sx n="100" d="100"/>
        <a:sy n="100" d="100"/>
      </p:scale>
      <p:origin x="0" y="-48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47485A-C147-42AD-AB2F-9925001C8D37}" type="datetimeFigureOut">
              <a:rPr lang="da-DK" smtClean="0"/>
              <a:t>13-06-2017</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7DA660-CD8A-4DFD-981D-F1488B43ABFB}" type="slidenum">
              <a:rPr lang="da-DK" smtClean="0"/>
              <a:t>‹nr.›</a:t>
            </a:fld>
            <a:endParaRPr lang="da-DK"/>
          </a:p>
        </p:txBody>
      </p:sp>
    </p:spTree>
    <p:extLst>
      <p:ext uri="{BB962C8B-B14F-4D97-AF65-F5344CB8AC3E}">
        <p14:creationId xmlns:p14="http://schemas.microsoft.com/office/powerpoint/2010/main" val="3185154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Hvem bliver</a:t>
            </a:r>
            <a:r>
              <a:rPr lang="da-DK" baseline="0" dirty="0" smtClean="0"/>
              <a:t> huset for HCA-fejringen i 2005 – HCA eller Tina Turner? Politisk skandale. </a:t>
            </a:r>
            <a:r>
              <a:rPr lang="da-DK" dirty="0" smtClean="0"/>
              <a:t>Kulturministeren nedsatte derfor i sommeren 2005 et udvalg om god ledelse af større kulturprojekter</a:t>
            </a:r>
            <a:r>
              <a:rPr lang="da-DK" baseline="0" dirty="0" smtClean="0"/>
              <a:t> med Lars Liebst som formand. Udvalgets anbefalinger kom i august 2006 i form af </a:t>
            </a:r>
            <a:r>
              <a:rPr lang="da-DK" dirty="0" smtClean="0"/>
              <a:t>”Anbefalinger for god ledelse af større kulturprojekter. Anbefalingerne</a:t>
            </a:r>
            <a:r>
              <a:rPr lang="da-DK" baseline="0" dirty="0" smtClean="0"/>
              <a:t> blev ikke gjort til et støttevilkår.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2</a:t>
            </a:fld>
            <a:endParaRPr lang="da-DK"/>
          </a:p>
        </p:txBody>
      </p:sp>
    </p:spTree>
    <p:extLst>
      <p:ext uri="{BB962C8B-B14F-4D97-AF65-F5344CB8AC3E}">
        <p14:creationId xmlns:p14="http://schemas.microsoft.com/office/powerpoint/2010/main" val="202203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8</a:t>
            </a:fld>
            <a:endParaRPr lang="da-DK"/>
          </a:p>
        </p:txBody>
      </p:sp>
    </p:spTree>
    <p:extLst>
      <p:ext uri="{BB962C8B-B14F-4D97-AF65-F5344CB8AC3E}">
        <p14:creationId xmlns:p14="http://schemas.microsoft.com/office/powerpoint/2010/main" val="2748926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9</a:t>
            </a:fld>
            <a:endParaRPr lang="da-DK"/>
          </a:p>
        </p:txBody>
      </p:sp>
    </p:spTree>
    <p:extLst>
      <p:ext uri="{BB962C8B-B14F-4D97-AF65-F5344CB8AC3E}">
        <p14:creationId xmlns:p14="http://schemas.microsoft.com/office/powerpoint/2010/main" val="856143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10</a:t>
            </a:fld>
            <a:endParaRPr lang="da-DK"/>
          </a:p>
        </p:txBody>
      </p:sp>
    </p:spTree>
    <p:extLst>
      <p:ext uri="{BB962C8B-B14F-4D97-AF65-F5344CB8AC3E}">
        <p14:creationId xmlns:p14="http://schemas.microsoft.com/office/powerpoint/2010/main" val="293461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11</a:t>
            </a:fld>
            <a:endParaRPr lang="da-DK"/>
          </a:p>
        </p:txBody>
      </p:sp>
    </p:spTree>
    <p:extLst>
      <p:ext uri="{BB962C8B-B14F-4D97-AF65-F5344CB8AC3E}">
        <p14:creationId xmlns:p14="http://schemas.microsoft.com/office/powerpoint/2010/main" val="813530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12</a:t>
            </a:fld>
            <a:endParaRPr lang="da-DK"/>
          </a:p>
        </p:txBody>
      </p:sp>
    </p:spTree>
    <p:extLst>
      <p:ext uri="{BB962C8B-B14F-4D97-AF65-F5344CB8AC3E}">
        <p14:creationId xmlns:p14="http://schemas.microsoft.com/office/powerpoint/2010/main" val="276699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13</a:t>
            </a:fld>
            <a:endParaRPr lang="da-DK"/>
          </a:p>
        </p:txBody>
      </p:sp>
    </p:spTree>
    <p:extLst>
      <p:ext uri="{BB962C8B-B14F-4D97-AF65-F5344CB8AC3E}">
        <p14:creationId xmlns:p14="http://schemas.microsoft.com/office/powerpoint/2010/main" val="859516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14</a:t>
            </a:fld>
            <a:endParaRPr lang="da-DK"/>
          </a:p>
        </p:txBody>
      </p:sp>
    </p:spTree>
    <p:extLst>
      <p:ext uri="{BB962C8B-B14F-4D97-AF65-F5344CB8AC3E}">
        <p14:creationId xmlns:p14="http://schemas.microsoft.com/office/powerpoint/2010/main" val="2562128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15</a:t>
            </a:fld>
            <a:endParaRPr lang="da-DK"/>
          </a:p>
        </p:txBody>
      </p:sp>
    </p:spTree>
    <p:extLst>
      <p:ext uri="{BB962C8B-B14F-4D97-AF65-F5344CB8AC3E}">
        <p14:creationId xmlns:p14="http://schemas.microsoft.com/office/powerpoint/2010/main" val="3640103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16</a:t>
            </a:fld>
            <a:endParaRPr lang="da-DK"/>
          </a:p>
        </p:txBody>
      </p:sp>
    </p:spTree>
    <p:extLst>
      <p:ext uri="{BB962C8B-B14F-4D97-AF65-F5344CB8AC3E}">
        <p14:creationId xmlns:p14="http://schemas.microsoft.com/office/powerpoint/2010/main" val="2670895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17</a:t>
            </a:fld>
            <a:endParaRPr lang="da-DK"/>
          </a:p>
        </p:txBody>
      </p:sp>
    </p:spTree>
    <p:extLst>
      <p:ext uri="{BB962C8B-B14F-4D97-AF65-F5344CB8AC3E}">
        <p14:creationId xmlns:p14="http://schemas.microsoft.com/office/powerpoint/2010/main" val="1226174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18</a:t>
            </a:fld>
            <a:endParaRPr lang="da-DK"/>
          </a:p>
        </p:txBody>
      </p:sp>
    </p:spTree>
    <p:extLst>
      <p:ext uri="{BB962C8B-B14F-4D97-AF65-F5344CB8AC3E}">
        <p14:creationId xmlns:p14="http://schemas.microsoft.com/office/powerpoint/2010/main" val="1738393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19</a:t>
            </a:fld>
            <a:endParaRPr lang="da-DK"/>
          </a:p>
        </p:txBody>
      </p:sp>
    </p:spTree>
    <p:extLst>
      <p:ext uri="{BB962C8B-B14F-4D97-AF65-F5344CB8AC3E}">
        <p14:creationId xmlns:p14="http://schemas.microsoft.com/office/powerpoint/2010/main" val="3900183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1143000" y="685800"/>
            <a:ext cx="4572000" cy="3429000"/>
          </a:xfrm>
        </p:spPr>
      </p:sp>
      <p:sp>
        <p:nvSpPr>
          <p:cNvPr id="3" name="Pladsholder til noter 2"/>
          <p:cNvSpPr>
            <a:spLocks noGrp="1"/>
          </p:cNvSpPr>
          <p:nvPr>
            <p:ph type="body" idx="1"/>
          </p:nvPr>
        </p:nvSpPr>
        <p:spPr/>
        <p:txBody>
          <a:bodyPr/>
          <a:lstStyle/>
          <a:p>
            <a:r>
              <a:rPr lang="da-DK" dirty="0" smtClean="0"/>
              <a:t>Nr. 7-10 er nye ift. versionen fra 2006. </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20</a:t>
            </a:fld>
            <a:endParaRPr lang="da-DK"/>
          </a:p>
        </p:txBody>
      </p:sp>
    </p:spTree>
    <p:extLst>
      <p:ext uri="{BB962C8B-B14F-4D97-AF65-F5344CB8AC3E}">
        <p14:creationId xmlns:p14="http://schemas.microsoft.com/office/powerpoint/2010/main" val="97994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Kulturministeren har endvidere orienteret borgmestre,</a:t>
            </a:r>
            <a:r>
              <a:rPr lang="da-DK" baseline="0" dirty="0" smtClean="0"/>
              <a:t> regionsformænd og samtlige ministre om indførelse af støttevilkår på Kulturministeriets område, og hun har </a:t>
            </a:r>
            <a:r>
              <a:rPr lang="da-DK" dirty="0" smtClean="0"/>
              <a:t>opfordret</a:t>
            </a:r>
            <a:r>
              <a:rPr lang="da-DK" baseline="0" dirty="0" smtClean="0"/>
              <a:t> dem alle til at indføre tilsvarende støttevilkår på deres områder.</a:t>
            </a:r>
            <a:endParaRPr lang="da-DK" dirty="0"/>
          </a:p>
        </p:txBody>
      </p:sp>
      <p:sp>
        <p:nvSpPr>
          <p:cNvPr id="4" name="Pladsholder til diasnummer 3"/>
          <p:cNvSpPr>
            <a:spLocks noGrp="1"/>
          </p:cNvSpPr>
          <p:nvPr>
            <p:ph type="sldNum" sz="quarter" idx="10"/>
          </p:nvPr>
        </p:nvSpPr>
        <p:spPr/>
        <p:txBody>
          <a:bodyPr/>
          <a:lstStyle/>
          <a:p>
            <a:fld id="{A57DA660-CD8A-4DFD-981D-F1488B43ABFB}" type="slidenum">
              <a:rPr lang="da-DK" smtClean="0"/>
              <a:t>22</a:t>
            </a:fld>
            <a:endParaRPr lang="da-DK"/>
          </a:p>
        </p:txBody>
      </p:sp>
    </p:spTree>
    <p:extLst>
      <p:ext uri="{BB962C8B-B14F-4D97-AF65-F5344CB8AC3E}">
        <p14:creationId xmlns:p14="http://schemas.microsoft.com/office/powerpoint/2010/main" val="3017239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gi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g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da-DK" smtClean="0"/>
              <a:t>Klik for at redigere i master</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en-US" dirty="0"/>
          </a:p>
        </p:txBody>
      </p:sp>
      <p:sp>
        <p:nvSpPr>
          <p:cNvPr id="4" name="Date Placeholder 3"/>
          <p:cNvSpPr>
            <a:spLocks noGrp="1"/>
          </p:cNvSpPr>
          <p:nvPr>
            <p:ph type="dt" sz="half" idx="10"/>
          </p:nvPr>
        </p:nvSpPr>
        <p:spPr/>
        <p:txBody>
          <a:bodyPr/>
          <a:lstStyle/>
          <a:p>
            <a:fld id="{C36A4A3E-3658-4503-ACE6-B08F7B452CA7}" type="datetimeFigureOut">
              <a:rPr lang="da-DK" smtClean="0"/>
              <a:t>13-06-2017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CA4BF89-4138-4CDE-8C29-BF491DFB67F1}" type="slidenum">
              <a:rPr lang="da-DK" smtClean="0"/>
              <a:t>‹nr.›</a:t>
            </a:fld>
            <a:endParaRPr lang="da-DK"/>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C36A4A3E-3658-4503-ACE6-B08F7B452CA7}" type="datetimeFigureOut">
              <a:rPr lang="da-DK" smtClean="0"/>
              <a:t>13-06-2017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da-DK" smtClean="0"/>
              <a:t>Klik for at redigere i master</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C36A4A3E-3658-4503-ACE6-B08F7B452CA7}" type="datetimeFigureOut">
              <a:rPr lang="da-DK" smtClean="0"/>
              <a:t>13-06-2017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CA4BF89-4138-4CDE-8C29-BF491DFB67F1}" type="slidenum">
              <a:rPr lang="da-DK" smtClean="0"/>
              <a:t>‹nr.›</a:t>
            </a:fld>
            <a:endParaRPr lang="da-DK"/>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Date Placeholder 4"/>
          <p:cNvSpPr>
            <a:spLocks noGrp="1"/>
          </p:cNvSpPr>
          <p:nvPr>
            <p:ph type="dt" sz="half" idx="10"/>
          </p:nvPr>
        </p:nvSpPr>
        <p:spPr/>
        <p:txBody>
          <a:bodyPr/>
          <a:lstStyle/>
          <a:p>
            <a:fld id="{C36A4A3E-3658-4503-ACE6-B08F7B452CA7}" type="datetimeFigureOut">
              <a:rPr lang="da-DK" smtClean="0"/>
              <a:t>13-06-2017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7" name="Date Placeholder 6"/>
          <p:cNvSpPr>
            <a:spLocks noGrp="1"/>
          </p:cNvSpPr>
          <p:nvPr>
            <p:ph type="dt" sz="half" idx="10"/>
          </p:nvPr>
        </p:nvSpPr>
        <p:spPr/>
        <p:txBody>
          <a:bodyPr/>
          <a:lstStyle/>
          <a:p>
            <a:fld id="{C36A4A3E-3658-4503-ACE6-B08F7B452CA7}" type="datetimeFigureOut">
              <a:rPr lang="da-DK" smtClean="0"/>
              <a:t>13-06-2017</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CA4BF89-4138-4CDE-8C29-BF491DFB67F1}" type="slidenum">
              <a:rPr lang="da-DK" smtClean="0"/>
              <a:t>‹nr.›</a:t>
            </a:fld>
            <a:endParaRPr lang="da-DK"/>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Date Placeholder 2"/>
          <p:cNvSpPr>
            <a:spLocks noGrp="1"/>
          </p:cNvSpPr>
          <p:nvPr>
            <p:ph type="dt" sz="half" idx="10"/>
          </p:nvPr>
        </p:nvSpPr>
        <p:spPr/>
        <p:txBody>
          <a:bodyPr/>
          <a:lstStyle/>
          <a:p>
            <a:fld id="{C36A4A3E-3658-4503-ACE6-B08F7B452CA7}" type="datetimeFigureOut">
              <a:rPr lang="da-DK" smtClean="0"/>
              <a:t>13-06-2017</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6A4A3E-3658-4503-ACE6-B08F7B452CA7}" type="datetimeFigureOut">
              <a:rPr lang="da-DK" smtClean="0"/>
              <a:t>13-06-2017</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da-DK" smtClean="0"/>
              <a:t>Klik for at redigere i master</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C36A4A3E-3658-4503-ACE6-B08F7B452CA7}" type="datetimeFigureOut">
              <a:rPr lang="da-DK" smtClean="0"/>
              <a:t>13-06-2017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CA4BF89-4138-4CDE-8C29-BF491DFB67F1}" type="slidenum">
              <a:rPr lang="da-DK" smtClean="0"/>
              <a:t>‹nr.›</a:t>
            </a:fld>
            <a:endParaRPr lang="da-DK"/>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da-DK" smtClean="0"/>
              <a:t>Klik for at redigere i master</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C36A4A3E-3658-4503-ACE6-B08F7B452CA7}" type="datetimeFigureOut">
              <a:rPr lang="da-DK" smtClean="0"/>
              <a:t>13-06-2017</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C36A4A3E-3658-4503-ACE6-B08F7B452CA7}" type="datetimeFigureOut">
              <a:rPr lang="da-DK" smtClean="0"/>
              <a:t>13-06-2017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da-DK" smtClean="0"/>
              <a:t>Klik for at redigere i master</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C36A4A3E-3658-4503-ACE6-B08F7B452CA7}" type="datetimeFigureOut">
              <a:rPr lang="da-DK" smtClean="0"/>
              <a:t>13-06-2017</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CA4BF89-4138-4CDE-8C29-BF491DFB67F1}" type="slidenum">
              <a:rPr lang="da-DK" smtClean="0"/>
              <a:t>‹nr.›</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 uden billede">
    <p:spTree>
      <p:nvGrpSpPr>
        <p:cNvPr id="1" name=""/>
        <p:cNvGrpSpPr/>
        <p:nvPr/>
      </p:nvGrpSpPr>
      <p:grpSpPr>
        <a:xfrm>
          <a:off x="0" y="0"/>
          <a:ext cx="0" cy="0"/>
          <a:chOff x="0" y="0"/>
          <a:chExt cx="0" cy="0"/>
        </a:xfrm>
      </p:grpSpPr>
      <p:pic>
        <p:nvPicPr>
          <p:cNvPr id="10" name="Billede 9"/>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2668" t="9523" r="14673" b="19047"/>
          <a:stretch/>
        </p:blipFill>
        <p:spPr>
          <a:xfrm>
            <a:off x="0" y="2825"/>
            <a:ext cx="7847856" cy="6858000"/>
          </a:xfrm>
          <a:prstGeom prst="rect">
            <a:avLst/>
          </a:prstGeom>
        </p:spPr>
      </p:pic>
      <p:sp>
        <p:nvSpPr>
          <p:cNvPr id="15" name="Pladsholder til tekst 4"/>
          <p:cNvSpPr>
            <a:spLocks noGrp="1"/>
          </p:cNvSpPr>
          <p:nvPr>
            <p:ph type="body" sz="quarter" idx="23" hasCustomPrompt="1"/>
          </p:nvPr>
        </p:nvSpPr>
        <p:spPr>
          <a:xfrm>
            <a:off x="7584624" y="6329641"/>
            <a:ext cx="1451872" cy="369332"/>
          </a:xfrm>
          <a:prstGeom prst="rect">
            <a:avLst/>
          </a:prstGeom>
        </p:spPr>
        <p:txBody>
          <a:bodyPr/>
          <a:lstStyle>
            <a:lvl1pPr algn="r">
              <a:defRPr lang="da-DK" sz="1200" b="0" kern="1200" cap="none" baseline="0" dirty="0" smtClean="0">
                <a:solidFill>
                  <a:schemeClr val="tx1"/>
                </a:solidFill>
                <a:latin typeface="Calibri" pitchFamily="34" charset="0"/>
                <a:ea typeface="Verdana" pitchFamily="34" charset="0"/>
                <a:cs typeface="Verdana" pitchFamily="34" charset="0"/>
              </a:defRPr>
            </a:lvl1pPr>
          </a:lstStyle>
          <a:p>
            <a:r>
              <a:rPr lang="da-DK" dirty="0" smtClean="0"/>
              <a:t>Dato</a:t>
            </a:r>
            <a:endParaRPr lang="da-DK" dirty="0"/>
          </a:p>
        </p:txBody>
      </p:sp>
      <p:sp>
        <p:nvSpPr>
          <p:cNvPr id="16" name="Pladsholder til tekst 9"/>
          <p:cNvSpPr>
            <a:spLocks noGrp="1"/>
          </p:cNvSpPr>
          <p:nvPr>
            <p:ph type="body" sz="quarter" idx="17" hasCustomPrompt="1"/>
          </p:nvPr>
        </p:nvSpPr>
        <p:spPr>
          <a:xfrm>
            <a:off x="205794" y="2108846"/>
            <a:ext cx="8856984" cy="840100"/>
          </a:xfrm>
          <a:prstGeom prst="rect">
            <a:avLst/>
          </a:prstGeom>
        </p:spPr>
        <p:txBody>
          <a:bodyPr anchor="ctr">
            <a:normAutofit/>
          </a:bodyPr>
          <a:lstStyle>
            <a:lvl1pPr marL="0" indent="0">
              <a:spcBef>
                <a:spcPts val="0"/>
              </a:spcBef>
              <a:buFontTx/>
              <a:buNone/>
              <a:defRPr sz="3000" cap="all" baseline="0">
                <a:solidFill>
                  <a:schemeClr val="bg2"/>
                </a:solidFill>
                <a:latin typeface="+mj-lt"/>
                <a:ea typeface="Verdana" pitchFamily="34" charset="0"/>
                <a:cs typeface="Verdana" pitchFamily="34" charset="0"/>
              </a:defRPr>
            </a:lvl1pPr>
            <a:lvl2pPr>
              <a:defRPr sz="2200"/>
            </a:lvl2pPr>
          </a:lstStyle>
          <a:p>
            <a:pPr lvl="0"/>
            <a:r>
              <a:rPr lang="da-DK" dirty="0" smtClean="0"/>
              <a:t>Klik for at indsætte TITEL</a:t>
            </a:r>
          </a:p>
        </p:txBody>
      </p:sp>
      <p:sp>
        <p:nvSpPr>
          <p:cNvPr id="23" name="Pladsholder til tekst 9"/>
          <p:cNvSpPr>
            <a:spLocks noGrp="1"/>
          </p:cNvSpPr>
          <p:nvPr>
            <p:ph type="body" sz="quarter" idx="20" hasCustomPrompt="1"/>
          </p:nvPr>
        </p:nvSpPr>
        <p:spPr>
          <a:xfrm>
            <a:off x="205794" y="3110225"/>
            <a:ext cx="6768752" cy="276999"/>
          </a:xfrm>
          <a:prstGeom prst="rect">
            <a:avLst/>
          </a:prstGeom>
          <a:noFill/>
        </p:spPr>
        <p:txBody>
          <a:bodyPr wrap="square" anchor="t">
            <a:spAutoFit/>
          </a:bodyPr>
          <a:lstStyle>
            <a:lvl1pPr marL="0" marR="0" indent="0" algn="l" defTabSz="914400" rtl="0" eaLnBrk="1" fontAlgn="auto" latinLnBrk="0" hangingPunct="1">
              <a:lnSpc>
                <a:spcPct val="100000"/>
              </a:lnSpc>
              <a:spcBef>
                <a:spcPts val="0"/>
              </a:spcBef>
              <a:spcAft>
                <a:spcPts val="0"/>
              </a:spcAft>
              <a:buClrTx/>
              <a:buSzTx/>
              <a:buFontTx/>
              <a:buNone/>
              <a:tabLst/>
              <a:defRPr sz="1200" cap="none" baseline="0">
                <a:latin typeface="+mn-lt"/>
                <a:ea typeface="Verdana" pitchFamily="34" charset="0"/>
                <a:cs typeface="Verdana" pitchFamily="34" charset="0"/>
              </a:defRPr>
            </a:lvl1pPr>
            <a:lvl2pPr>
              <a:defRPr sz="2200"/>
            </a:lvl2pPr>
          </a:lstStyle>
          <a:p>
            <a:pPr lvl="0"/>
            <a:r>
              <a:rPr lang="da-DK" dirty="0" smtClean="0"/>
              <a:t>Navn + titel</a:t>
            </a:r>
          </a:p>
        </p:txBody>
      </p:sp>
      <p:cxnSp>
        <p:nvCxnSpPr>
          <p:cNvPr id="24" name="Lige forbindelse 23"/>
          <p:cNvCxnSpPr/>
          <p:nvPr userDrawn="1"/>
        </p:nvCxnSpPr>
        <p:spPr>
          <a:xfrm flipH="1">
            <a:off x="316476" y="3054439"/>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Lige forbindelse 24"/>
          <p:cNvCxnSpPr/>
          <p:nvPr userDrawn="1"/>
        </p:nvCxnSpPr>
        <p:spPr>
          <a:xfrm flipH="1">
            <a:off x="316476" y="2000491"/>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Billed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05817" y="356659"/>
            <a:ext cx="1275188" cy="343243"/>
          </a:xfrm>
          <a:prstGeom prst="rect">
            <a:avLst/>
          </a:prstGeom>
        </p:spPr>
      </p:pic>
    </p:spTree>
    <p:extLst>
      <p:ext uri="{BB962C8B-B14F-4D97-AF65-F5344CB8AC3E}">
        <p14:creationId xmlns:p14="http://schemas.microsoft.com/office/powerpoint/2010/main" val="172113773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rside - domicilbillede">
    <p:spTree>
      <p:nvGrpSpPr>
        <p:cNvPr id="1" name=""/>
        <p:cNvGrpSpPr/>
        <p:nvPr/>
      </p:nvGrpSpPr>
      <p:grpSpPr>
        <a:xfrm>
          <a:off x="0" y="0"/>
          <a:ext cx="0" cy="0"/>
          <a:chOff x="0" y="0"/>
          <a:chExt cx="0" cy="0"/>
        </a:xfrm>
      </p:grpSpPr>
      <p:pic>
        <p:nvPicPr>
          <p:cNvPr id="11" name="Billed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21155" b="46123"/>
          <a:stretch/>
        </p:blipFill>
        <p:spPr>
          <a:xfrm>
            <a:off x="0" y="-27384"/>
            <a:ext cx="9144000" cy="4581128"/>
          </a:xfrm>
          <a:prstGeom prst="rect">
            <a:avLst/>
          </a:prstGeom>
        </p:spPr>
      </p:pic>
      <p:pic>
        <p:nvPicPr>
          <p:cNvPr id="4" name="Billed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5817" y="356659"/>
            <a:ext cx="1275188" cy="343243"/>
          </a:xfrm>
          <a:prstGeom prst="rect">
            <a:avLst/>
          </a:prstGeom>
        </p:spPr>
      </p:pic>
      <p:sp>
        <p:nvSpPr>
          <p:cNvPr id="14" name="Pladsholder til tekst 9"/>
          <p:cNvSpPr>
            <a:spLocks noGrp="1"/>
          </p:cNvSpPr>
          <p:nvPr>
            <p:ph type="body" sz="quarter" idx="17" hasCustomPrompt="1"/>
          </p:nvPr>
        </p:nvSpPr>
        <p:spPr>
          <a:xfrm>
            <a:off x="179512" y="4892095"/>
            <a:ext cx="8856984" cy="905367"/>
          </a:xfrm>
          <a:prstGeom prst="rect">
            <a:avLst/>
          </a:prstGeom>
        </p:spPr>
        <p:txBody>
          <a:bodyPr anchor="ctr">
            <a:normAutofit/>
          </a:bodyPr>
          <a:lstStyle>
            <a:lvl1pPr marL="0" indent="0">
              <a:spcBef>
                <a:spcPts val="0"/>
              </a:spcBef>
              <a:buFontTx/>
              <a:buNone/>
              <a:defRPr sz="3000" cap="all" baseline="0">
                <a:latin typeface="+mj-lt"/>
                <a:ea typeface="Verdana" pitchFamily="34" charset="0"/>
                <a:cs typeface="Verdana" pitchFamily="34" charset="0"/>
              </a:defRPr>
            </a:lvl1pPr>
            <a:lvl2pPr>
              <a:defRPr sz="2200"/>
            </a:lvl2pPr>
          </a:lstStyle>
          <a:p>
            <a:pPr lvl="0"/>
            <a:r>
              <a:rPr lang="da-DK" dirty="0" smtClean="0"/>
              <a:t>Klik for at indsætte TITEL</a:t>
            </a:r>
          </a:p>
        </p:txBody>
      </p:sp>
      <p:sp>
        <p:nvSpPr>
          <p:cNvPr id="16" name="Pladsholder til tekst 9"/>
          <p:cNvSpPr>
            <a:spLocks noGrp="1"/>
          </p:cNvSpPr>
          <p:nvPr>
            <p:ph type="body" sz="quarter" idx="20" hasCustomPrompt="1"/>
          </p:nvPr>
        </p:nvSpPr>
        <p:spPr>
          <a:xfrm>
            <a:off x="179512" y="5925278"/>
            <a:ext cx="6768752" cy="276999"/>
          </a:xfrm>
          <a:prstGeom prst="rect">
            <a:avLst/>
          </a:prstGeom>
          <a:noFill/>
        </p:spPr>
        <p:txBody>
          <a:bodyPr wrap="square" anchor="t">
            <a:spAutoFit/>
          </a:bodyPr>
          <a:lstStyle>
            <a:lvl1pPr marL="0" marR="0" indent="0" algn="l" defTabSz="914400" rtl="0" eaLnBrk="1" fontAlgn="auto" latinLnBrk="0" hangingPunct="1">
              <a:lnSpc>
                <a:spcPct val="100000"/>
              </a:lnSpc>
              <a:spcBef>
                <a:spcPts val="0"/>
              </a:spcBef>
              <a:spcAft>
                <a:spcPts val="0"/>
              </a:spcAft>
              <a:buClrTx/>
              <a:buSzTx/>
              <a:buFontTx/>
              <a:buNone/>
              <a:tabLst/>
              <a:defRPr sz="1200" cap="none" baseline="0">
                <a:latin typeface="+mn-lt"/>
                <a:ea typeface="Verdana" pitchFamily="34" charset="0"/>
                <a:cs typeface="Verdana" pitchFamily="34" charset="0"/>
              </a:defRPr>
            </a:lvl1pPr>
            <a:lvl2pPr>
              <a:defRPr sz="2200"/>
            </a:lvl2pPr>
          </a:lstStyle>
          <a:p>
            <a:pPr lvl="0"/>
            <a:r>
              <a:rPr lang="da-DK" dirty="0" smtClean="0"/>
              <a:t>Navn + titel</a:t>
            </a:r>
          </a:p>
        </p:txBody>
      </p:sp>
      <p:sp>
        <p:nvSpPr>
          <p:cNvPr id="12" name="Pladsholder til tekst 4"/>
          <p:cNvSpPr>
            <a:spLocks noGrp="1"/>
          </p:cNvSpPr>
          <p:nvPr>
            <p:ph type="body" sz="quarter" idx="22" hasCustomPrompt="1"/>
          </p:nvPr>
        </p:nvSpPr>
        <p:spPr>
          <a:xfrm>
            <a:off x="7584624" y="6329641"/>
            <a:ext cx="1451872" cy="369332"/>
          </a:xfrm>
          <a:prstGeom prst="rect">
            <a:avLst/>
          </a:prstGeom>
        </p:spPr>
        <p:txBody>
          <a:bodyPr/>
          <a:lstStyle>
            <a:lvl1pPr algn="r">
              <a:defRPr lang="da-DK" sz="1200" b="0" kern="1200" cap="none" baseline="0" dirty="0" smtClean="0">
                <a:solidFill>
                  <a:schemeClr val="tx1"/>
                </a:solidFill>
                <a:latin typeface="+mn-lt"/>
                <a:ea typeface="Verdana" pitchFamily="34" charset="0"/>
                <a:cs typeface="Verdana" pitchFamily="34" charset="0"/>
              </a:defRPr>
            </a:lvl1pPr>
          </a:lstStyle>
          <a:p>
            <a:r>
              <a:rPr lang="da-DK" dirty="0" smtClean="0"/>
              <a:t>Dato</a:t>
            </a:r>
            <a:endParaRPr lang="da-DK" dirty="0"/>
          </a:p>
        </p:txBody>
      </p:sp>
      <p:cxnSp>
        <p:nvCxnSpPr>
          <p:cNvPr id="9" name="Lige forbindelse 8"/>
          <p:cNvCxnSpPr/>
          <p:nvPr userDrawn="1"/>
        </p:nvCxnSpPr>
        <p:spPr>
          <a:xfrm flipH="1">
            <a:off x="290194" y="5869492"/>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Lige forbindelse 9"/>
          <p:cNvCxnSpPr/>
          <p:nvPr userDrawn="1"/>
        </p:nvCxnSpPr>
        <p:spPr>
          <a:xfrm flipH="1">
            <a:off x="290194" y="4815544"/>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12544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gside">
    <p:spTree>
      <p:nvGrpSpPr>
        <p:cNvPr id="1" name=""/>
        <p:cNvGrpSpPr/>
        <p:nvPr/>
      </p:nvGrpSpPr>
      <p:grpSpPr>
        <a:xfrm>
          <a:off x="0" y="0"/>
          <a:ext cx="0" cy="0"/>
          <a:chOff x="0" y="0"/>
          <a:chExt cx="0" cy="0"/>
        </a:xfrm>
      </p:grpSpPr>
      <p:pic>
        <p:nvPicPr>
          <p:cNvPr id="10" name="Billede 9"/>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2668" t="9523" r="14673" b="19047"/>
          <a:stretch/>
        </p:blipFill>
        <p:spPr>
          <a:xfrm>
            <a:off x="0" y="2825"/>
            <a:ext cx="7847856" cy="6858000"/>
          </a:xfrm>
          <a:prstGeom prst="rect">
            <a:avLst/>
          </a:prstGeom>
        </p:spPr>
      </p:pic>
      <p:sp>
        <p:nvSpPr>
          <p:cNvPr id="4" name="Tekstboks 3"/>
          <p:cNvSpPr txBox="1"/>
          <p:nvPr userDrawn="1"/>
        </p:nvSpPr>
        <p:spPr>
          <a:xfrm>
            <a:off x="251520" y="4965171"/>
            <a:ext cx="3024336" cy="1223412"/>
          </a:xfrm>
          <a:prstGeom prst="rect">
            <a:avLst/>
          </a:prstGeom>
          <a:noFill/>
        </p:spPr>
        <p:txBody>
          <a:bodyPr wrap="square" rtlCol="0">
            <a:spAutoFit/>
          </a:bodyPr>
          <a:lstStyle/>
          <a:p>
            <a:r>
              <a:rPr lang="da-DK" sz="1050" dirty="0" smtClean="0">
                <a:solidFill>
                  <a:srgbClr val="000000"/>
                </a:solidFill>
              </a:rPr>
              <a:t>Horten Advokatpartnerselskab</a:t>
            </a:r>
          </a:p>
          <a:p>
            <a:r>
              <a:rPr lang="da-DK" sz="1050" dirty="0" smtClean="0">
                <a:solidFill>
                  <a:srgbClr val="000000"/>
                </a:solidFill>
              </a:rPr>
              <a:t>Philip Heymans Allé 7</a:t>
            </a:r>
          </a:p>
          <a:p>
            <a:r>
              <a:rPr lang="da-DK" sz="1050" dirty="0" smtClean="0">
                <a:solidFill>
                  <a:srgbClr val="000000"/>
                </a:solidFill>
              </a:rPr>
              <a:t>DK-2900 Hellerup, Copenhagen</a:t>
            </a:r>
          </a:p>
          <a:p>
            <a:endParaRPr lang="en-GB" sz="1050" dirty="0" smtClean="0">
              <a:solidFill>
                <a:srgbClr val="000000"/>
              </a:solidFill>
              <a:ea typeface="Verdana" pitchFamily="34" charset="0"/>
              <a:cs typeface="Verdana" pitchFamily="34" charset="0"/>
            </a:endParaRPr>
          </a:p>
          <a:p>
            <a:r>
              <a:rPr lang="da-DK" sz="1050" dirty="0" smtClean="0">
                <a:solidFill>
                  <a:srgbClr val="000000"/>
                </a:solidFill>
              </a:rPr>
              <a:t>Tel. 3334 4000</a:t>
            </a:r>
          </a:p>
          <a:p>
            <a:r>
              <a:rPr lang="da-DK" sz="1050" dirty="0" smtClean="0">
                <a:solidFill>
                  <a:srgbClr val="000000"/>
                </a:solidFill>
              </a:rPr>
              <a:t>Fax 3334 4001</a:t>
            </a:r>
          </a:p>
          <a:p>
            <a:r>
              <a:rPr lang="da-DK" sz="1050" dirty="0" smtClean="0">
                <a:solidFill>
                  <a:srgbClr val="000000"/>
                </a:solidFill>
              </a:rPr>
              <a:t>info@horten.dk</a:t>
            </a:r>
            <a:endParaRPr lang="en-GB" sz="1050" dirty="0">
              <a:solidFill>
                <a:srgbClr val="000000"/>
              </a:solidFill>
              <a:ea typeface="Verdana" pitchFamily="34" charset="0"/>
              <a:cs typeface="Verdana" pitchFamily="34" charset="0"/>
            </a:endParaRPr>
          </a:p>
        </p:txBody>
      </p:sp>
      <p:sp>
        <p:nvSpPr>
          <p:cNvPr id="5" name="Tekstboks 4"/>
          <p:cNvSpPr txBox="1"/>
          <p:nvPr userDrawn="1"/>
        </p:nvSpPr>
        <p:spPr>
          <a:xfrm>
            <a:off x="8020577" y="6257833"/>
            <a:ext cx="956448" cy="307777"/>
          </a:xfrm>
          <a:prstGeom prst="rect">
            <a:avLst/>
          </a:prstGeom>
          <a:noFill/>
        </p:spPr>
        <p:txBody>
          <a:bodyPr wrap="square" rtlCol="0">
            <a:spAutoFit/>
          </a:bodyPr>
          <a:lstStyle/>
          <a:p>
            <a:pPr algn="r"/>
            <a:r>
              <a:rPr lang="da-DK" sz="1400" dirty="0" smtClean="0">
                <a:solidFill>
                  <a:srgbClr val="000000"/>
                </a:solidFill>
                <a:ea typeface="Verdana" pitchFamily="34" charset="0"/>
                <a:cs typeface="Verdana" pitchFamily="34" charset="0"/>
              </a:rPr>
              <a:t>horten.dk</a:t>
            </a:r>
            <a:endParaRPr lang="da-DK" sz="1400" dirty="0">
              <a:solidFill>
                <a:srgbClr val="000000"/>
              </a:solidFill>
              <a:ea typeface="Verdana" pitchFamily="34" charset="0"/>
              <a:cs typeface="Verdana" pitchFamily="34" charset="0"/>
            </a:endParaRPr>
          </a:p>
        </p:txBody>
      </p:sp>
      <p:pic>
        <p:nvPicPr>
          <p:cNvPr id="9" name="Bille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20577" y="331768"/>
            <a:ext cx="956448" cy="257448"/>
          </a:xfrm>
          <a:prstGeom prst="rect">
            <a:avLst/>
          </a:prstGeom>
        </p:spPr>
      </p:pic>
      <p:cxnSp>
        <p:nvCxnSpPr>
          <p:cNvPr id="8" name="Lige forbindelse 7"/>
          <p:cNvCxnSpPr/>
          <p:nvPr userDrawn="1"/>
        </p:nvCxnSpPr>
        <p:spPr>
          <a:xfrm flipH="1">
            <a:off x="342578" y="4946405"/>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94236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un tekst">
    <p:spTree>
      <p:nvGrpSpPr>
        <p:cNvPr id="1" name=""/>
        <p:cNvGrpSpPr/>
        <p:nvPr/>
      </p:nvGrpSpPr>
      <p:grpSpPr>
        <a:xfrm>
          <a:off x="0" y="0"/>
          <a:ext cx="0" cy="0"/>
          <a:chOff x="0" y="0"/>
          <a:chExt cx="0" cy="0"/>
        </a:xfrm>
      </p:grpSpPr>
      <p:sp>
        <p:nvSpPr>
          <p:cNvPr id="3" name="Pladsholder til tekst 30"/>
          <p:cNvSpPr>
            <a:spLocks noGrp="1"/>
          </p:cNvSpPr>
          <p:nvPr>
            <p:ph type="body" sz="quarter" idx="11" hasCustomPrompt="1"/>
          </p:nvPr>
        </p:nvSpPr>
        <p:spPr>
          <a:xfrm>
            <a:off x="251520" y="1700808"/>
            <a:ext cx="7776864" cy="4608512"/>
          </a:xfrm>
          <a:prstGeom prst="rect">
            <a:avLst/>
          </a:prstGeom>
        </p:spPr>
        <p:txBody>
          <a:bodyPr>
            <a:normAutofit/>
          </a:bodyPr>
          <a:lstStyle>
            <a:lvl1pPr marL="266700" indent="-266700">
              <a:spcBef>
                <a:spcPts val="1200"/>
              </a:spcBef>
              <a:buClrTx/>
              <a:buFont typeface="Verdana" pitchFamily="34" charset="0"/>
              <a:buChar char="−"/>
              <a:defRPr sz="1600">
                <a:latin typeface="+mn-lt"/>
              </a:defRPr>
            </a:lvl1pPr>
            <a:lvl2pPr marL="625475" indent="-269875">
              <a:spcBef>
                <a:spcPts val="250"/>
              </a:spcBef>
              <a:buClrTx/>
              <a:buFont typeface="Verdana" pitchFamily="34" charset="0"/>
              <a:buChar char="−"/>
              <a:defRPr sz="1400">
                <a:latin typeface="+mn-lt"/>
              </a:defRPr>
            </a:lvl2pPr>
            <a:lvl3pPr marL="808038" indent="-268288">
              <a:spcBef>
                <a:spcPts val="250"/>
              </a:spcBef>
              <a:buClrTx/>
              <a:buFont typeface="Verdana" pitchFamily="34" charset="0"/>
              <a:buChar char="−"/>
              <a:tabLst/>
              <a:defRPr sz="1200">
                <a:latin typeface="+mn-lt"/>
              </a:defRPr>
            </a:lvl3pPr>
            <a:lvl4pPr marL="982663" indent="-263525">
              <a:spcBef>
                <a:spcPts val="250"/>
              </a:spcBef>
              <a:buClrTx/>
              <a:buFont typeface="Verdana" pitchFamily="34" charset="0"/>
              <a:buChar char="−"/>
              <a:tabLst/>
              <a:defRPr sz="1200">
                <a:latin typeface="+mn-lt"/>
              </a:defRPr>
            </a:lvl4pPr>
            <a:lvl5pPr>
              <a:defRPr sz="1200"/>
            </a:lvl5pPr>
          </a:lstStyle>
          <a:p>
            <a:pPr lvl="0"/>
            <a:r>
              <a:rPr lang="da-DK" dirty="0" smtClean="0"/>
              <a:t>Klik for at indsætte indhold</a:t>
            </a:r>
          </a:p>
          <a:p>
            <a:pPr lvl="1"/>
            <a:r>
              <a:rPr lang="da-DK" dirty="0" smtClean="0"/>
              <a:t>Andet niveau</a:t>
            </a:r>
          </a:p>
          <a:p>
            <a:pPr lvl="2"/>
            <a:r>
              <a:rPr lang="da-DK" dirty="0" smtClean="0"/>
              <a:t>Tredje niveau</a:t>
            </a:r>
          </a:p>
          <a:p>
            <a:pPr lvl="3"/>
            <a:r>
              <a:rPr lang="da-DK" dirty="0" smtClean="0"/>
              <a:t>Fjerde niveau</a:t>
            </a:r>
          </a:p>
        </p:txBody>
      </p:sp>
      <p:sp>
        <p:nvSpPr>
          <p:cNvPr id="4" name="Pladsholder til tekst 9"/>
          <p:cNvSpPr>
            <a:spLocks noGrp="1"/>
          </p:cNvSpPr>
          <p:nvPr>
            <p:ph type="body" sz="quarter" idx="17" hasCustomPrompt="1"/>
          </p:nvPr>
        </p:nvSpPr>
        <p:spPr>
          <a:xfrm>
            <a:off x="251520" y="689902"/>
            <a:ext cx="7488832" cy="576063"/>
          </a:xfrm>
          <a:prstGeom prst="rect">
            <a:avLst/>
          </a:prstGeom>
        </p:spPr>
        <p:txBody>
          <a:bodyPr anchor="b">
            <a:noAutofit/>
          </a:bodyPr>
          <a:lstStyle>
            <a:lvl1pPr marL="0" indent="0" algn="l">
              <a:spcBef>
                <a:spcPts val="0"/>
              </a:spcBef>
              <a:buFontTx/>
              <a:buNone/>
              <a:defRPr sz="2400" cap="all" baseline="0">
                <a:latin typeface="+mj-lt"/>
                <a:ea typeface="Verdana" pitchFamily="34" charset="0"/>
                <a:cs typeface="Verdana" pitchFamily="34" charset="0"/>
              </a:defRPr>
            </a:lvl1pPr>
            <a:lvl2pPr>
              <a:defRPr sz="2200"/>
            </a:lvl2pPr>
          </a:lstStyle>
          <a:p>
            <a:pPr lvl="0"/>
            <a:r>
              <a:rPr lang="da-DK" dirty="0" smtClean="0"/>
              <a:t>Klik for at indsætte overskrift</a:t>
            </a:r>
          </a:p>
        </p:txBody>
      </p:sp>
    </p:spTree>
    <p:extLst>
      <p:ext uri="{BB962C8B-B14F-4D97-AF65-F5344CB8AC3E}">
        <p14:creationId xmlns:p14="http://schemas.microsoft.com/office/powerpoint/2010/main" val="2784841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 2 tekstbokse">
    <p:spTree>
      <p:nvGrpSpPr>
        <p:cNvPr id="1" name=""/>
        <p:cNvGrpSpPr/>
        <p:nvPr/>
      </p:nvGrpSpPr>
      <p:grpSpPr>
        <a:xfrm>
          <a:off x="0" y="0"/>
          <a:ext cx="0" cy="0"/>
          <a:chOff x="0" y="0"/>
          <a:chExt cx="0" cy="0"/>
        </a:xfrm>
      </p:grpSpPr>
      <p:sp>
        <p:nvSpPr>
          <p:cNvPr id="6" name="Pladsholder til tekst 30"/>
          <p:cNvSpPr>
            <a:spLocks noGrp="1"/>
          </p:cNvSpPr>
          <p:nvPr>
            <p:ph type="body" sz="quarter" idx="11" hasCustomPrompt="1"/>
          </p:nvPr>
        </p:nvSpPr>
        <p:spPr>
          <a:xfrm>
            <a:off x="251520" y="1700808"/>
            <a:ext cx="3744416" cy="4608512"/>
          </a:xfrm>
          <a:prstGeom prst="rect">
            <a:avLst/>
          </a:prstGeom>
        </p:spPr>
        <p:txBody>
          <a:bodyPr>
            <a:normAutofit/>
          </a:bodyPr>
          <a:lstStyle>
            <a:lvl1pPr marL="266700" indent="-266700">
              <a:spcBef>
                <a:spcPts val="1200"/>
              </a:spcBef>
              <a:buClrTx/>
              <a:buFont typeface="Verdana" pitchFamily="34" charset="0"/>
              <a:buChar char="−"/>
              <a:defRPr sz="1600">
                <a:latin typeface="+mn-lt"/>
              </a:defRPr>
            </a:lvl1pPr>
            <a:lvl2pPr marL="625475" indent="-269875">
              <a:spcBef>
                <a:spcPts val="250"/>
              </a:spcBef>
              <a:buClrTx/>
              <a:buFont typeface="Verdana" pitchFamily="34" charset="0"/>
              <a:buChar char="−"/>
              <a:defRPr sz="1400">
                <a:latin typeface="+mn-lt"/>
              </a:defRPr>
            </a:lvl2pPr>
            <a:lvl3pPr marL="808038" indent="-268288">
              <a:spcBef>
                <a:spcPts val="250"/>
              </a:spcBef>
              <a:buClrTx/>
              <a:buFont typeface="Verdana" pitchFamily="34" charset="0"/>
              <a:buChar char="−"/>
              <a:tabLst/>
              <a:defRPr sz="1200">
                <a:latin typeface="+mn-lt"/>
              </a:defRPr>
            </a:lvl3pPr>
            <a:lvl4pPr marL="982663" indent="-263525">
              <a:spcBef>
                <a:spcPts val="250"/>
              </a:spcBef>
              <a:buClrTx/>
              <a:buFont typeface="Verdana" pitchFamily="34" charset="0"/>
              <a:buChar char="−"/>
              <a:tabLst/>
              <a:defRPr sz="1200">
                <a:latin typeface="+mn-lt"/>
              </a:defRPr>
            </a:lvl4pPr>
            <a:lvl5pPr>
              <a:defRPr sz="1200"/>
            </a:lvl5pPr>
          </a:lstStyle>
          <a:p>
            <a:pPr lvl="0"/>
            <a:r>
              <a:rPr lang="da-DK" dirty="0" smtClean="0"/>
              <a:t>Klik for at indsætte indhold</a:t>
            </a:r>
          </a:p>
          <a:p>
            <a:pPr lvl="1"/>
            <a:r>
              <a:rPr lang="da-DK" dirty="0" smtClean="0"/>
              <a:t>Andet niveau</a:t>
            </a:r>
          </a:p>
          <a:p>
            <a:pPr lvl="2"/>
            <a:r>
              <a:rPr lang="da-DK" dirty="0" smtClean="0"/>
              <a:t>Tredje niveau</a:t>
            </a:r>
          </a:p>
          <a:p>
            <a:pPr lvl="3"/>
            <a:r>
              <a:rPr lang="da-DK" dirty="0" smtClean="0"/>
              <a:t>Fjerde niveau</a:t>
            </a:r>
          </a:p>
        </p:txBody>
      </p:sp>
      <p:sp>
        <p:nvSpPr>
          <p:cNvPr id="7" name="Pladsholder til tekst 30"/>
          <p:cNvSpPr>
            <a:spLocks noGrp="1"/>
          </p:cNvSpPr>
          <p:nvPr>
            <p:ph type="body" sz="quarter" idx="18" hasCustomPrompt="1"/>
          </p:nvPr>
        </p:nvSpPr>
        <p:spPr>
          <a:xfrm>
            <a:off x="4283968" y="1700808"/>
            <a:ext cx="3744416" cy="4608512"/>
          </a:xfrm>
          <a:prstGeom prst="rect">
            <a:avLst/>
          </a:prstGeom>
        </p:spPr>
        <p:txBody>
          <a:bodyPr>
            <a:normAutofit/>
          </a:bodyPr>
          <a:lstStyle>
            <a:lvl1pPr marL="266700" indent="-266700">
              <a:spcBef>
                <a:spcPts val="1200"/>
              </a:spcBef>
              <a:buClrTx/>
              <a:buFont typeface="Verdana" pitchFamily="34" charset="0"/>
              <a:buChar char="−"/>
              <a:defRPr sz="1600">
                <a:latin typeface="+mn-lt"/>
              </a:defRPr>
            </a:lvl1pPr>
            <a:lvl2pPr marL="625475" indent="-269875">
              <a:spcBef>
                <a:spcPts val="250"/>
              </a:spcBef>
              <a:buClrTx/>
              <a:buFont typeface="Verdana" pitchFamily="34" charset="0"/>
              <a:buChar char="−"/>
              <a:defRPr sz="1400">
                <a:latin typeface="+mn-lt"/>
              </a:defRPr>
            </a:lvl2pPr>
            <a:lvl3pPr marL="808038" indent="-268288">
              <a:spcBef>
                <a:spcPts val="250"/>
              </a:spcBef>
              <a:buClrTx/>
              <a:buFont typeface="Verdana" pitchFamily="34" charset="0"/>
              <a:buChar char="−"/>
              <a:tabLst/>
              <a:defRPr sz="1200">
                <a:latin typeface="+mn-lt"/>
              </a:defRPr>
            </a:lvl3pPr>
            <a:lvl4pPr marL="982663" indent="-263525">
              <a:spcBef>
                <a:spcPts val="250"/>
              </a:spcBef>
              <a:buClrTx/>
              <a:buFont typeface="Verdana" pitchFamily="34" charset="0"/>
              <a:buChar char="−"/>
              <a:tabLst/>
              <a:defRPr sz="1200">
                <a:latin typeface="+mn-lt"/>
              </a:defRPr>
            </a:lvl4pPr>
            <a:lvl5pPr>
              <a:defRPr sz="1200"/>
            </a:lvl5pPr>
          </a:lstStyle>
          <a:p>
            <a:pPr lvl="0"/>
            <a:r>
              <a:rPr lang="da-DK" dirty="0" smtClean="0"/>
              <a:t>Klik for at indsætte indhold</a:t>
            </a:r>
          </a:p>
          <a:p>
            <a:pPr lvl="1"/>
            <a:r>
              <a:rPr lang="da-DK" dirty="0" smtClean="0"/>
              <a:t>Andet niveau</a:t>
            </a:r>
          </a:p>
          <a:p>
            <a:pPr lvl="2"/>
            <a:r>
              <a:rPr lang="da-DK" dirty="0" smtClean="0"/>
              <a:t>Tredje niveau</a:t>
            </a:r>
          </a:p>
          <a:p>
            <a:pPr lvl="3"/>
            <a:r>
              <a:rPr lang="da-DK" dirty="0" smtClean="0"/>
              <a:t>Fjerde niveau</a:t>
            </a:r>
          </a:p>
        </p:txBody>
      </p:sp>
      <p:sp>
        <p:nvSpPr>
          <p:cNvPr id="8" name="Pladsholder til tekst 9"/>
          <p:cNvSpPr>
            <a:spLocks noGrp="1"/>
          </p:cNvSpPr>
          <p:nvPr>
            <p:ph type="body" sz="quarter" idx="17" hasCustomPrompt="1"/>
          </p:nvPr>
        </p:nvSpPr>
        <p:spPr>
          <a:xfrm>
            <a:off x="251520" y="689902"/>
            <a:ext cx="7488832" cy="576063"/>
          </a:xfrm>
          <a:prstGeom prst="rect">
            <a:avLst/>
          </a:prstGeom>
        </p:spPr>
        <p:txBody>
          <a:bodyPr anchor="b">
            <a:noAutofit/>
          </a:bodyPr>
          <a:lstStyle>
            <a:lvl1pPr marL="0" indent="0" algn="l">
              <a:spcBef>
                <a:spcPts val="0"/>
              </a:spcBef>
              <a:buFontTx/>
              <a:buNone/>
              <a:defRPr sz="2400" cap="all" baseline="0">
                <a:latin typeface="+mj-lt"/>
                <a:ea typeface="Verdana" pitchFamily="34" charset="0"/>
                <a:cs typeface="Verdana" pitchFamily="34" charset="0"/>
              </a:defRPr>
            </a:lvl1pPr>
            <a:lvl2pPr>
              <a:defRPr sz="2200"/>
            </a:lvl2pPr>
          </a:lstStyle>
          <a:p>
            <a:pPr lvl="0"/>
            <a:r>
              <a:rPr lang="da-DK" dirty="0" smtClean="0"/>
              <a:t>Klik for at indsætte overskrift</a:t>
            </a:r>
          </a:p>
        </p:txBody>
      </p:sp>
    </p:spTree>
    <p:extLst>
      <p:ext uri="{BB962C8B-B14F-4D97-AF65-F5344CB8AC3E}">
        <p14:creationId xmlns:p14="http://schemas.microsoft.com/office/powerpoint/2010/main" val="2522315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V">
    <p:spTree>
      <p:nvGrpSpPr>
        <p:cNvPr id="1" name=""/>
        <p:cNvGrpSpPr/>
        <p:nvPr/>
      </p:nvGrpSpPr>
      <p:grpSpPr>
        <a:xfrm>
          <a:off x="0" y="0"/>
          <a:ext cx="0" cy="0"/>
          <a:chOff x="0" y="0"/>
          <a:chExt cx="0" cy="0"/>
        </a:xfrm>
      </p:grpSpPr>
      <p:pic>
        <p:nvPicPr>
          <p:cNvPr id="12" name="Billede 11"/>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1428" t="9523" r="14673" b="19047"/>
          <a:stretch/>
        </p:blipFill>
        <p:spPr>
          <a:xfrm>
            <a:off x="971601" y="2825"/>
            <a:ext cx="6876255" cy="6858000"/>
          </a:xfrm>
          <a:prstGeom prst="rect">
            <a:avLst/>
          </a:prstGeom>
        </p:spPr>
      </p:pic>
      <p:sp>
        <p:nvSpPr>
          <p:cNvPr id="2" name="Rektangel 1"/>
          <p:cNvSpPr/>
          <p:nvPr userDrawn="1"/>
        </p:nvSpPr>
        <p:spPr>
          <a:xfrm>
            <a:off x="6444208" y="1696237"/>
            <a:ext cx="2520280" cy="1824203"/>
          </a:xfrm>
          <a:prstGeom prst="rect">
            <a:avLst/>
          </a:prstGeom>
          <a:solidFill>
            <a:schemeClr val="bg1"/>
          </a:solidFill>
          <a:ln w="3175">
            <a:solidFill>
              <a:schemeClr val="accent3">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solidFill>
                <a:srgbClr val="FFFFFF"/>
              </a:solidFill>
            </a:endParaRPr>
          </a:p>
        </p:txBody>
      </p:sp>
      <p:sp>
        <p:nvSpPr>
          <p:cNvPr id="46" name="Pladsholder til billede 2"/>
          <p:cNvSpPr>
            <a:spLocks noGrp="1"/>
          </p:cNvSpPr>
          <p:nvPr>
            <p:ph type="pic" sz="quarter" idx="13" hasCustomPrompt="1"/>
          </p:nvPr>
        </p:nvSpPr>
        <p:spPr>
          <a:xfrm>
            <a:off x="6444209" y="1696237"/>
            <a:ext cx="1157667" cy="1824203"/>
          </a:xfrm>
          <a:prstGeom prst="rect">
            <a:avLst/>
          </a:prstGeom>
          <a:effectLst/>
        </p:spPr>
        <p:txBody>
          <a:bodyPr/>
          <a:lstStyle>
            <a:lvl1pPr marL="0" marR="0" indent="0" algn="l" defTabSz="914400" rtl="0" eaLnBrk="1" fontAlgn="auto" latinLnBrk="0" hangingPunct="1">
              <a:lnSpc>
                <a:spcPct val="100000"/>
              </a:lnSpc>
              <a:spcBef>
                <a:spcPts val="600"/>
              </a:spcBef>
              <a:spcAft>
                <a:spcPts val="0"/>
              </a:spcAft>
              <a:buClrTx/>
              <a:buSzTx/>
              <a:buFont typeface="Arial" pitchFamily="34" charset="0"/>
              <a:buNone/>
              <a:tabLst/>
              <a:defRPr sz="1000" baseline="0">
                <a:latin typeface="+mn-lt"/>
              </a:defRPr>
            </a:lvl1pPr>
          </a:lstStyle>
          <a:p>
            <a:r>
              <a:rPr lang="da-DK" dirty="0" smtClean="0"/>
              <a:t>Indsæt billede: Tryk på ikon og vælg fra mappen personbilleder i  ”</a:t>
            </a:r>
            <a:r>
              <a:rPr lang="da-DK" dirty="0" err="1" smtClean="0"/>
              <a:t>Powerpoint</a:t>
            </a:r>
            <a:r>
              <a:rPr lang="da-DK" dirty="0" smtClean="0"/>
              <a:t>-billeder” (ligger i GOHORTEN-sagen ”POWERPOINT”)</a:t>
            </a:r>
          </a:p>
        </p:txBody>
      </p:sp>
      <p:sp>
        <p:nvSpPr>
          <p:cNvPr id="4" name="Pladsholder til tekst 3"/>
          <p:cNvSpPr>
            <a:spLocks noGrp="1"/>
          </p:cNvSpPr>
          <p:nvPr>
            <p:ph type="body" sz="quarter" idx="36" hasCustomPrompt="1"/>
          </p:nvPr>
        </p:nvSpPr>
        <p:spPr>
          <a:xfrm>
            <a:off x="251520" y="1700809"/>
            <a:ext cx="5760640" cy="2688300"/>
          </a:xfrm>
          <a:prstGeom prst="rect">
            <a:avLst/>
          </a:prstGeom>
        </p:spPr>
        <p:txBody>
          <a:bodyPr/>
          <a:lstStyle>
            <a:lvl1pPr marL="0" indent="0">
              <a:buClr>
                <a:schemeClr val="accent2"/>
              </a:buClr>
              <a:buFontTx/>
              <a:buNone/>
              <a:defRPr sz="1200">
                <a:latin typeface="+mn-lt"/>
              </a:defRPr>
            </a:lvl1pPr>
          </a:lstStyle>
          <a:p>
            <a:pPr lvl="0"/>
            <a:r>
              <a:rPr lang="da-DK" dirty="0" smtClean="0"/>
              <a:t>Klik for at indsætte profiltekst</a:t>
            </a:r>
          </a:p>
          <a:p>
            <a:pPr lvl="0"/>
            <a:endParaRPr lang="da-DK" dirty="0"/>
          </a:p>
        </p:txBody>
      </p:sp>
      <p:sp>
        <p:nvSpPr>
          <p:cNvPr id="47" name="Pladsholder til tekst 4"/>
          <p:cNvSpPr>
            <a:spLocks noGrp="1"/>
          </p:cNvSpPr>
          <p:nvPr>
            <p:ph type="body" sz="quarter" idx="19" hasCustomPrompt="1"/>
          </p:nvPr>
        </p:nvSpPr>
        <p:spPr>
          <a:xfrm>
            <a:off x="7601876" y="1696238"/>
            <a:ext cx="1362613" cy="614596"/>
          </a:xfrm>
          <a:prstGeom prst="rect">
            <a:avLst/>
          </a:prstGeom>
        </p:spPr>
        <p:txBody>
          <a:bodyPr anchor="b"/>
          <a:lstStyle>
            <a:lvl1pPr>
              <a:defRPr sz="1050" b="1" i="0" u="none" baseline="0">
                <a:latin typeface="+mn-lt"/>
              </a:defRPr>
            </a:lvl1pPr>
          </a:lstStyle>
          <a:p>
            <a:pPr lvl="0"/>
            <a:r>
              <a:rPr lang="da-DK" dirty="0" smtClean="0"/>
              <a:t>Navn</a:t>
            </a:r>
          </a:p>
        </p:txBody>
      </p:sp>
      <p:sp>
        <p:nvSpPr>
          <p:cNvPr id="48" name="Pladsholder til tekst 4"/>
          <p:cNvSpPr>
            <a:spLocks noGrp="1"/>
          </p:cNvSpPr>
          <p:nvPr>
            <p:ph type="body" sz="quarter" idx="20" hasCustomPrompt="1"/>
          </p:nvPr>
        </p:nvSpPr>
        <p:spPr>
          <a:xfrm>
            <a:off x="7601876" y="2368312"/>
            <a:ext cx="1362613" cy="288032"/>
          </a:xfrm>
          <a:prstGeom prst="rect">
            <a:avLst/>
          </a:prstGeom>
        </p:spPr>
        <p:txBody>
          <a:bodyPr anchor="ctr"/>
          <a:lstStyle>
            <a:lvl1pPr>
              <a:defRPr sz="1000" b="0" i="0" u="none">
                <a:latin typeface="+mn-lt"/>
              </a:defRPr>
            </a:lvl1pPr>
          </a:lstStyle>
          <a:p>
            <a:pPr lvl="0"/>
            <a:r>
              <a:rPr lang="da-DK" dirty="0" smtClean="0"/>
              <a:t>Titel</a:t>
            </a:r>
          </a:p>
        </p:txBody>
      </p:sp>
      <p:sp>
        <p:nvSpPr>
          <p:cNvPr id="49" name="Pladsholder til tekst 4"/>
          <p:cNvSpPr>
            <a:spLocks noGrp="1"/>
          </p:cNvSpPr>
          <p:nvPr>
            <p:ph type="body" sz="quarter" idx="21" hasCustomPrompt="1"/>
          </p:nvPr>
        </p:nvSpPr>
        <p:spPr>
          <a:xfrm>
            <a:off x="6372200" y="3813043"/>
            <a:ext cx="2592288" cy="2688299"/>
          </a:xfrm>
          <a:prstGeom prst="rect">
            <a:avLst/>
          </a:prstGeom>
        </p:spPr>
        <p:txBody>
          <a:bodyPr anchor="b"/>
          <a:lstStyle>
            <a:lvl1pPr>
              <a:spcBef>
                <a:spcPts val="0"/>
              </a:spcBef>
              <a:defRPr sz="1000" b="0" i="0" u="none" baseline="0">
                <a:latin typeface="+mn-lt"/>
              </a:defRPr>
            </a:lvl1pPr>
          </a:lstStyle>
          <a:p>
            <a:pPr lvl="0"/>
            <a:r>
              <a:rPr lang="da-DK" dirty="0" smtClean="0"/>
              <a:t>Klik for at indsætte specialer og omtaler</a:t>
            </a:r>
          </a:p>
        </p:txBody>
      </p:sp>
      <p:sp>
        <p:nvSpPr>
          <p:cNvPr id="50" name="Pladsholder til tekst 4"/>
          <p:cNvSpPr>
            <a:spLocks noGrp="1"/>
          </p:cNvSpPr>
          <p:nvPr>
            <p:ph type="body" sz="quarter" idx="37" hasCustomPrompt="1"/>
          </p:nvPr>
        </p:nvSpPr>
        <p:spPr>
          <a:xfrm>
            <a:off x="7601876" y="2799930"/>
            <a:ext cx="1506629" cy="725081"/>
          </a:xfrm>
          <a:prstGeom prst="rect">
            <a:avLst/>
          </a:prstGeom>
        </p:spPr>
        <p:txBody>
          <a:bodyPr/>
          <a:lstStyle>
            <a:lvl1pPr>
              <a:spcBef>
                <a:spcPts val="0"/>
              </a:spcBef>
              <a:defRPr sz="1000" b="0" i="0" u="none">
                <a:latin typeface="+mn-lt"/>
              </a:defRPr>
            </a:lvl1pPr>
          </a:lstStyle>
          <a:p>
            <a:pPr lvl="0"/>
            <a:r>
              <a:rPr lang="da-DK" dirty="0" smtClean="0"/>
              <a:t>Tlf.</a:t>
            </a:r>
          </a:p>
          <a:p>
            <a:pPr lvl="0"/>
            <a:r>
              <a:rPr lang="da-DK" dirty="0" smtClean="0"/>
              <a:t>Mob.</a:t>
            </a:r>
          </a:p>
          <a:p>
            <a:pPr lvl="0"/>
            <a:r>
              <a:rPr lang="da-DK" dirty="0" smtClean="0"/>
              <a:t>E-mail</a:t>
            </a:r>
          </a:p>
        </p:txBody>
      </p:sp>
      <p:sp>
        <p:nvSpPr>
          <p:cNvPr id="51" name="Pladsholder til tekst 3"/>
          <p:cNvSpPr>
            <a:spLocks noGrp="1"/>
          </p:cNvSpPr>
          <p:nvPr>
            <p:ph type="body" sz="quarter" idx="38" hasCustomPrompt="1"/>
          </p:nvPr>
        </p:nvSpPr>
        <p:spPr>
          <a:xfrm>
            <a:off x="251520" y="4485118"/>
            <a:ext cx="5760640" cy="2016223"/>
          </a:xfrm>
          <a:prstGeom prst="rect">
            <a:avLst/>
          </a:prstGeom>
        </p:spPr>
        <p:txBody>
          <a:bodyPr anchor="b"/>
          <a:lstStyle>
            <a:lvl1pPr marL="0" indent="0">
              <a:spcBef>
                <a:spcPts val="0"/>
              </a:spcBef>
              <a:buClr>
                <a:schemeClr val="accent2"/>
              </a:buClr>
              <a:buFontTx/>
              <a:buNone/>
              <a:defRPr sz="1000">
                <a:latin typeface="+mn-lt"/>
              </a:defRPr>
            </a:lvl1pPr>
          </a:lstStyle>
          <a:p>
            <a:pPr lvl="0"/>
            <a:r>
              <a:rPr lang="da-DK" dirty="0" smtClean="0"/>
              <a:t>Klik for at indsætte cv-data</a:t>
            </a:r>
            <a:endParaRPr lang="da-DK" dirty="0"/>
          </a:p>
        </p:txBody>
      </p:sp>
      <p:sp>
        <p:nvSpPr>
          <p:cNvPr id="15" name="Pladsholder til tekst 9"/>
          <p:cNvSpPr>
            <a:spLocks noGrp="1"/>
          </p:cNvSpPr>
          <p:nvPr>
            <p:ph type="body" sz="quarter" idx="17" hasCustomPrompt="1"/>
          </p:nvPr>
        </p:nvSpPr>
        <p:spPr>
          <a:xfrm>
            <a:off x="251520" y="689902"/>
            <a:ext cx="7488832" cy="576063"/>
          </a:xfrm>
          <a:prstGeom prst="rect">
            <a:avLst/>
          </a:prstGeom>
        </p:spPr>
        <p:txBody>
          <a:bodyPr anchor="b">
            <a:noAutofit/>
          </a:bodyPr>
          <a:lstStyle>
            <a:lvl1pPr marL="0" indent="0" algn="l">
              <a:spcBef>
                <a:spcPts val="0"/>
              </a:spcBef>
              <a:buFontTx/>
              <a:buNone/>
              <a:defRPr sz="2400" cap="all" baseline="0">
                <a:latin typeface="+mj-lt"/>
                <a:ea typeface="Verdana" pitchFamily="34" charset="0"/>
                <a:cs typeface="Verdana" pitchFamily="34" charset="0"/>
              </a:defRPr>
            </a:lvl1pPr>
            <a:lvl2pPr>
              <a:defRPr sz="2200"/>
            </a:lvl2pPr>
          </a:lstStyle>
          <a:p>
            <a:pPr lvl="0"/>
            <a:r>
              <a:rPr lang="da-DK" dirty="0" smtClean="0"/>
              <a:t>Profil | [INDSÆT NAVN]</a:t>
            </a:r>
          </a:p>
        </p:txBody>
      </p:sp>
    </p:spTree>
    <p:extLst>
      <p:ext uri="{BB962C8B-B14F-4D97-AF65-F5344CB8AC3E}">
        <p14:creationId xmlns:p14="http://schemas.microsoft.com/office/powerpoint/2010/main" val="198811720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n tekst">
    <p:spTree>
      <p:nvGrpSpPr>
        <p:cNvPr id="1" name=""/>
        <p:cNvGrpSpPr/>
        <p:nvPr/>
      </p:nvGrpSpPr>
      <p:grpSpPr>
        <a:xfrm>
          <a:off x="0" y="0"/>
          <a:ext cx="0" cy="0"/>
          <a:chOff x="0" y="0"/>
          <a:chExt cx="0" cy="0"/>
        </a:xfrm>
      </p:grpSpPr>
      <p:sp>
        <p:nvSpPr>
          <p:cNvPr id="3" name="Pladsholder til tekst 30"/>
          <p:cNvSpPr>
            <a:spLocks noGrp="1"/>
          </p:cNvSpPr>
          <p:nvPr>
            <p:ph type="body" sz="quarter" idx="11" hasCustomPrompt="1"/>
          </p:nvPr>
        </p:nvSpPr>
        <p:spPr>
          <a:xfrm>
            <a:off x="251520" y="1700808"/>
            <a:ext cx="7776864" cy="4608512"/>
          </a:xfrm>
          <a:prstGeom prst="rect">
            <a:avLst/>
          </a:prstGeom>
        </p:spPr>
        <p:txBody>
          <a:bodyPr>
            <a:normAutofit/>
          </a:bodyPr>
          <a:lstStyle>
            <a:lvl1pPr marL="266700" indent="-266700">
              <a:spcBef>
                <a:spcPts val="1200"/>
              </a:spcBef>
              <a:buClrTx/>
              <a:buFont typeface="Verdana" pitchFamily="34" charset="0"/>
              <a:buChar char="−"/>
              <a:defRPr sz="1600">
                <a:latin typeface="+mn-lt"/>
              </a:defRPr>
            </a:lvl1pPr>
            <a:lvl2pPr marL="625475" indent="-269875">
              <a:spcBef>
                <a:spcPts val="250"/>
              </a:spcBef>
              <a:buClrTx/>
              <a:buFont typeface="Verdana" pitchFamily="34" charset="0"/>
              <a:buChar char="−"/>
              <a:defRPr sz="1400">
                <a:latin typeface="+mn-lt"/>
              </a:defRPr>
            </a:lvl2pPr>
            <a:lvl3pPr marL="808038" indent="-268288">
              <a:spcBef>
                <a:spcPts val="250"/>
              </a:spcBef>
              <a:buClrTx/>
              <a:buFont typeface="Verdana" pitchFamily="34" charset="0"/>
              <a:buChar char="−"/>
              <a:tabLst/>
              <a:defRPr sz="1200">
                <a:latin typeface="+mn-lt"/>
              </a:defRPr>
            </a:lvl3pPr>
            <a:lvl4pPr marL="982663" indent="-263525">
              <a:spcBef>
                <a:spcPts val="250"/>
              </a:spcBef>
              <a:buClrTx/>
              <a:buFont typeface="Verdana" pitchFamily="34" charset="0"/>
              <a:buChar char="−"/>
              <a:tabLst/>
              <a:defRPr sz="1200">
                <a:latin typeface="+mn-lt"/>
              </a:defRPr>
            </a:lvl4pPr>
            <a:lvl5pPr>
              <a:defRPr sz="1200"/>
            </a:lvl5pPr>
          </a:lstStyle>
          <a:p>
            <a:pPr lvl="0"/>
            <a:r>
              <a:rPr lang="da-DK" dirty="0"/>
              <a:t>Klik for at indsætte indhold</a:t>
            </a:r>
          </a:p>
          <a:p>
            <a:pPr lvl="1"/>
            <a:r>
              <a:rPr lang="da-DK" dirty="0"/>
              <a:t>Andet niveau</a:t>
            </a:r>
          </a:p>
          <a:p>
            <a:pPr lvl="2"/>
            <a:r>
              <a:rPr lang="da-DK" dirty="0"/>
              <a:t>Tredje niveau</a:t>
            </a:r>
          </a:p>
          <a:p>
            <a:pPr lvl="3"/>
            <a:r>
              <a:rPr lang="da-DK" dirty="0"/>
              <a:t>Fjerde niveau</a:t>
            </a:r>
          </a:p>
        </p:txBody>
      </p:sp>
      <p:sp>
        <p:nvSpPr>
          <p:cNvPr id="4" name="Pladsholder til tekst 9"/>
          <p:cNvSpPr>
            <a:spLocks noGrp="1"/>
          </p:cNvSpPr>
          <p:nvPr>
            <p:ph type="body" sz="quarter" idx="17" hasCustomPrompt="1"/>
          </p:nvPr>
        </p:nvSpPr>
        <p:spPr>
          <a:xfrm>
            <a:off x="251520" y="689902"/>
            <a:ext cx="7488832" cy="576063"/>
          </a:xfrm>
          <a:prstGeom prst="rect">
            <a:avLst/>
          </a:prstGeom>
        </p:spPr>
        <p:txBody>
          <a:bodyPr anchor="b">
            <a:noAutofit/>
          </a:bodyPr>
          <a:lstStyle>
            <a:lvl1pPr marL="0" indent="0" algn="l">
              <a:spcBef>
                <a:spcPts val="0"/>
              </a:spcBef>
              <a:buFontTx/>
              <a:buNone/>
              <a:defRPr sz="2400" cap="all" baseline="0">
                <a:latin typeface="+mj-lt"/>
                <a:ea typeface="Verdana" pitchFamily="34" charset="0"/>
                <a:cs typeface="Verdana" pitchFamily="34" charset="0"/>
              </a:defRPr>
            </a:lvl1pPr>
            <a:lvl2pPr>
              <a:defRPr sz="2200"/>
            </a:lvl2pPr>
          </a:lstStyle>
          <a:p>
            <a:pPr lvl="0"/>
            <a:r>
              <a:rPr lang="da-DK" dirty="0"/>
              <a:t>Klik for at indsætte overskrift</a:t>
            </a:r>
          </a:p>
        </p:txBody>
      </p:sp>
    </p:spTree>
    <p:extLst>
      <p:ext uri="{BB962C8B-B14F-4D97-AF65-F5344CB8AC3E}">
        <p14:creationId xmlns:p14="http://schemas.microsoft.com/office/powerpoint/2010/main" val="2448963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 2 tekstbokse">
    <p:spTree>
      <p:nvGrpSpPr>
        <p:cNvPr id="1" name=""/>
        <p:cNvGrpSpPr/>
        <p:nvPr/>
      </p:nvGrpSpPr>
      <p:grpSpPr>
        <a:xfrm>
          <a:off x="0" y="0"/>
          <a:ext cx="0" cy="0"/>
          <a:chOff x="0" y="0"/>
          <a:chExt cx="0" cy="0"/>
        </a:xfrm>
      </p:grpSpPr>
      <p:sp>
        <p:nvSpPr>
          <p:cNvPr id="6" name="Pladsholder til tekst 30"/>
          <p:cNvSpPr>
            <a:spLocks noGrp="1"/>
          </p:cNvSpPr>
          <p:nvPr>
            <p:ph type="body" sz="quarter" idx="11" hasCustomPrompt="1"/>
          </p:nvPr>
        </p:nvSpPr>
        <p:spPr>
          <a:xfrm>
            <a:off x="251520" y="1700808"/>
            <a:ext cx="3744416" cy="4608512"/>
          </a:xfrm>
          <a:prstGeom prst="rect">
            <a:avLst/>
          </a:prstGeom>
        </p:spPr>
        <p:txBody>
          <a:bodyPr>
            <a:normAutofit/>
          </a:bodyPr>
          <a:lstStyle>
            <a:lvl1pPr marL="266700" indent="-266700">
              <a:spcBef>
                <a:spcPts val="1200"/>
              </a:spcBef>
              <a:buClrTx/>
              <a:buFont typeface="Verdana" pitchFamily="34" charset="0"/>
              <a:buChar char="−"/>
              <a:defRPr sz="1600">
                <a:latin typeface="+mn-lt"/>
              </a:defRPr>
            </a:lvl1pPr>
            <a:lvl2pPr marL="625475" indent="-269875">
              <a:spcBef>
                <a:spcPts val="250"/>
              </a:spcBef>
              <a:buClrTx/>
              <a:buFont typeface="Verdana" pitchFamily="34" charset="0"/>
              <a:buChar char="−"/>
              <a:defRPr sz="1400">
                <a:latin typeface="+mn-lt"/>
              </a:defRPr>
            </a:lvl2pPr>
            <a:lvl3pPr marL="808038" indent="-268288">
              <a:spcBef>
                <a:spcPts val="250"/>
              </a:spcBef>
              <a:buClrTx/>
              <a:buFont typeface="Verdana" pitchFamily="34" charset="0"/>
              <a:buChar char="−"/>
              <a:tabLst/>
              <a:defRPr sz="1200">
                <a:latin typeface="+mn-lt"/>
              </a:defRPr>
            </a:lvl3pPr>
            <a:lvl4pPr marL="982663" indent="-263525">
              <a:spcBef>
                <a:spcPts val="250"/>
              </a:spcBef>
              <a:buClrTx/>
              <a:buFont typeface="Verdana" pitchFamily="34" charset="0"/>
              <a:buChar char="−"/>
              <a:tabLst/>
              <a:defRPr sz="1200">
                <a:latin typeface="+mn-lt"/>
              </a:defRPr>
            </a:lvl4pPr>
            <a:lvl5pPr>
              <a:defRPr sz="1200"/>
            </a:lvl5pPr>
          </a:lstStyle>
          <a:p>
            <a:pPr lvl="0"/>
            <a:r>
              <a:rPr lang="da-DK" dirty="0"/>
              <a:t>Klik for at indsætte indhold</a:t>
            </a:r>
          </a:p>
          <a:p>
            <a:pPr lvl="1"/>
            <a:r>
              <a:rPr lang="da-DK" dirty="0"/>
              <a:t>Andet niveau</a:t>
            </a:r>
          </a:p>
          <a:p>
            <a:pPr lvl="2"/>
            <a:r>
              <a:rPr lang="da-DK" dirty="0"/>
              <a:t>Tredje niveau</a:t>
            </a:r>
          </a:p>
          <a:p>
            <a:pPr lvl="3"/>
            <a:r>
              <a:rPr lang="da-DK" dirty="0"/>
              <a:t>Fjerde niveau</a:t>
            </a:r>
          </a:p>
        </p:txBody>
      </p:sp>
      <p:sp>
        <p:nvSpPr>
          <p:cNvPr id="7" name="Pladsholder til tekst 30"/>
          <p:cNvSpPr>
            <a:spLocks noGrp="1"/>
          </p:cNvSpPr>
          <p:nvPr>
            <p:ph type="body" sz="quarter" idx="18" hasCustomPrompt="1"/>
          </p:nvPr>
        </p:nvSpPr>
        <p:spPr>
          <a:xfrm>
            <a:off x="4283968" y="1700808"/>
            <a:ext cx="3744416" cy="4608512"/>
          </a:xfrm>
          <a:prstGeom prst="rect">
            <a:avLst/>
          </a:prstGeom>
        </p:spPr>
        <p:txBody>
          <a:bodyPr>
            <a:normAutofit/>
          </a:bodyPr>
          <a:lstStyle>
            <a:lvl1pPr marL="266700" indent="-266700">
              <a:spcBef>
                <a:spcPts val="1200"/>
              </a:spcBef>
              <a:buClrTx/>
              <a:buFont typeface="Verdana" pitchFamily="34" charset="0"/>
              <a:buChar char="−"/>
              <a:defRPr sz="1600">
                <a:latin typeface="+mn-lt"/>
              </a:defRPr>
            </a:lvl1pPr>
            <a:lvl2pPr marL="625475" indent="-269875">
              <a:spcBef>
                <a:spcPts val="250"/>
              </a:spcBef>
              <a:buClrTx/>
              <a:buFont typeface="Verdana" pitchFamily="34" charset="0"/>
              <a:buChar char="−"/>
              <a:defRPr sz="1400">
                <a:latin typeface="+mn-lt"/>
              </a:defRPr>
            </a:lvl2pPr>
            <a:lvl3pPr marL="808038" indent="-268288">
              <a:spcBef>
                <a:spcPts val="250"/>
              </a:spcBef>
              <a:buClrTx/>
              <a:buFont typeface="Verdana" pitchFamily="34" charset="0"/>
              <a:buChar char="−"/>
              <a:tabLst/>
              <a:defRPr sz="1200">
                <a:latin typeface="+mn-lt"/>
              </a:defRPr>
            </a:lvl3pPr>
            <a:lvl4pPr marL="982663" indent="-263525">
              <a:spcBef>
                <a:spcPts val="250"/>
              </a:spcBef>
              <a:buClrTx/>
              <a:buFont typeface="Verdana" pitchFamily="34" charset="0"/>
              <a:buChar char="−"/>
              <a:tabLst/>
              <a:defRPr sz="1200">
                <a:latin typeface="+mn-lt"/>
              </a:defRPr>
            </a:lvl4pPr>
            <a:lvl5pPr>
              <a:defRPr sz="1200"/>
            </a:lvl5pPr>
          </a:lstStyle>
          <a:p>
            <a:pPr lvl="0"/>
            <a:r>
              <a:rPr lang="da-DK" dirty="0"/>
              <a:t>Klik for at indsætte indhold</a:t>
            </a:r>
          </a:p>
          <a:p>
            <a:pPr lvl="1"/>
            <a:r>
              <a:rPr lang="da-DK" dirty="0"/>
              <a:t>Andet niveau</a:t>
            </a:r>
          </a:p>
          <a:p>
            <a:pPr lvl="2"/>
            <a:r>
              <a:rPr lang="da-DK" dirty="0"/>
              <a:t>Tredje niveau</a:t>
            </a:r>
          </a:p>
          <a:p>
            <a:pPr lvl="3"/>
            <a:r>
              <a:rPr lang="da-DK" dirty="0"/>
              <a:t>Fjerde niveau</a:t>
            </a:r>
          </a:p>
        </p:txBody>
      </p:sp>
      <p:sp>
        <p:nvSpPr>
          <p:cNvPr id="8" name="Pladsholder til tekst 9"/>
          <p:cNvSpPr>
            <a:spLocks noGrp="1"/>
          </p:cNvSpPr>
          <p:nvPr>
            <p:ph type="body" sz="quarter" idx="17" hasCustomPrompt="1"/>
          </p:nvPr>
        </p:nvSpPr>
        <p:spPr>
          <a:xfrm>
            <a:off x="251520" y="689902"/>
            <a:ext cx="7488832" cy="576063"/>
          </a:xfrm>
          <a:prstGeom prst="rect">
            <a:avLst/>
          </a:prstGeom>
        </p:spPr>
        <p:txBody>
          <a:bodyPr anchor="b">
            <a:noAutofit/>
          </a:bodyPr>
          <a:lstStyle>
            <a:lvl1pPr marL="0" indent="0" algn="l">
              <a:spcBef>
                <a:spcPts val="0"/>
              </a:spcBef>
              <a:buFontTx/>
              <a:buNone/>
              <a:defRPr sz="2400" cap="all" baseline="0">
                <a:latin typeface="+mj-lt"/>
                <a:ea typeface="Verdana" pitchFamily="34" charset="0"/>
                <a:cs typeface="Verdana" pitchFamily="34" charset="0"/>
              </a:defRPr>
            </a:lvl1pPr>
            <a:lvl2pPr>
              <a:defRPr sz="2200"/>
            </a:lvl2pPr>
          </a:lstStyle>
          <a:p>
            <a:pPr lvl="0"/>
            <a:r>
              <a:rPr lang="da-DK" dirty="0"/>
              <a:t>Klik for at indsætte overskrift</a:t>
            </a:r>
          </a:p>
        </p:txBody>
      </p:sp>
    </p:spTree>
    <p:extLst>
      <p:ext uri="{BB962C8B-B14F-4D97-AF65-F5344CB8AC3E}">
        <p14:creationId xmlns:p14="http://schemas.microsoft.com/office/powerpoint/2010/main" val="30922854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V">
    <p:spTree>
      <p:nvGrpSpPr>
        <p:cNvPr id="1" name=""/>
        <p:cNvGrpSpPr/>
        <p:nvPr/>
      </p:nvGrpSpPr>
      <p:grpSpPr>
        <a:xfrm>
          <a:off x="0" y="0"/>
          <a:ext cx="0" cy="0"/>
          <a:chOff x="0" y="0"/>
          <a:chExt cx="0" cy="0"/>
        </a:xfrm>
      </p:grpSpPr>
      <p:pic>
        <p:nvPicPr>
          <p:cNvPr id="12" name="Billede 11"/>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1428" t="9523" r="14673" b="19047"/>
          <a:stretch/>
        </p:blipFill>
        <p:spPr>
          <a:xfrm>
            <a:off x="971601" y="2825"/>
            <a:ext cx="6876255" cy="6858000"/>
          </a:xfrm>
          <a:prstGeom prst="rect">
            <a:avLst/>
          </a:prstGeom>
        </p:spPr>
      </p:pic>
      <p:sp>
        <p:nvSpPr>
          <p:cNvPr id="2" name="Rektangel 1"/>
          <p:cNvSpPr/>
          <p:nvPr userDrawn="1"/>
        </p:nvSpPr>
        <p:spPr>
          <a:xfrm>
            <a:off x="6444208" y="1696237"/>
            <a:ext cx="2520280" cy="1824203"/>
          </a:xfrm>
          <a:prstGeom prst="rect">
            <a:avLst/>
          </a:prstGeom>
          <a:solidFill>
            <a:schemeClr val="bg1"/>
          </a:solidFill>
          <a:ln w="3175">
            <a:solidFill>
              <a:schemeClr val="accent3">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solidFill>
                <a:srgbClr val="FFFFFF"/>
              </a:solidFill>
            </a:endParaRPr>
          </a:p>
        </p:txBody>
      </p:sp>
      <p:sp>
        <p:nvSpPr>
          <p:cNvPr id="46" name="Pladsholder til billede 2"/>
          <p:cNvSpPr>
            <a:spLocks noGrp="1"/>
          </p:cNvSpPr>
          <p:nvPr>
            <p:ph type="pic" sz="quarter" idx="13" hasCustomPrompt="1"/>
          </p:nvPr>
        </p:nvSpPr>
        <p:spPr>
          <a:xfrm>
            <a:off x="6444209" y="1696237"/>
            <a:ext cx="1157667" cy="1824203"/>
          </a:xfrm>
          <a:prstGeom prst="rect">
            <a:avLst/>
          </a:prstGeom>
          <a:effectLst/>
        </p:spPr>
        <p:txBody>
          <a:bodyPr/>
          <a:lstStyle>
            <a:lvl1pPr marL="0" marR="0" indent="0" algn="l" defTabSz="914400" rtl="0" eaLnBrk="1" fontAlgn="auto" latinLnBrk="0" hangingPunct="1">
              <a:lnSpc>
                <a:spcPct val="100000"/>
              </a:lnSpc>
              <a:spcBef>
                <a:spcPts val="600"/>
              </a:spcBef>
              <a:spcAft>
                <a:spcPts val="0"/>
              </a:spcAft>
              <a:buClrTx/>
              <a:buSzTx/>
              <a:buFont typeface="Arial" pitchFamily="34" charset="0"/>
              <a:buNone/>
              <a:tabLst/>
              <a:defRPr sz="1000" baseline="0">
                <a:latin typeface="+mn-lt"/>
              </a:defRPr>
            </a:lvl1pPr>
          </a:lstStyle>
          <a:p>
            <a:r>
              <a:rPr lang="da-DK" dirty="0"/>
              <a:t>Indsæt billede: Tryk på ikon og vælg fra mappen personbilleder i  ”</a:t>
            </a:r>
            <a:r>
              <a:rPr lang="da-DK" dirty="0" err="1"/>
              <a:t>Powerpoint</a:t>
            </a:r>
            <a:r>
              <a:rPr lang="da-DK" dirty="0"/>
              <a:t>-billeder” (ligger i GOHORTEN-sagen ”POWERPOINT”)</a:t>
            </a:r>
          </a:p>
        </p:txBody>
      </p:sp>
      <p:sp>
        <p:nvSpPr>
          <p:cNvPr id="4" name="Pladsholder til tekst 3"/>
          <p:cNvSpPr>
            <a:spLocks noGrp="1"/>
          </p:cNvSpPr>
          <p:nvPr>
            <p:ph type="body" sz="quarter" idx="36" hasCustomPrompt="1"/>
          </p:nvPr>
        </p:nvSpPr>
        <p:spPr>
          <a:xfrm>
            <a:off x="251520" y="1700809"/>
            <a:ext cx="5760640" cy="2688300"/>
          </a:xfrm>
          <a:prstGeom prst="rect">
            <a:avLst/>
          </a:prstGeom>
        </p:spPr>
        <p:txBody>
          <a:bodyPr/>
          <a:lstStyle>
            <a:lvl1pPr marL="0" indent="0">
              <a:buClr>
                <a:schemeClr val="accent2"/>
              </a:buClr>
              <a:buFontTx/>
              <a:buNone/>
              <a:defRPr sz="1200">
                <a:latin typeface="+mn-lt"/>
              </a:defRPr>
            </a:lvl1pPr>
          </a:lstStyle>
          <a:p>
            <a:pPr lvl="0"/>
            <a:r>
              <a:rPr lang="da-DK" dirty="0"/>
              <a:t>Klik for at indsætte profiltekst</a:t>
            </a:r>
          </a:p>
          <a:p>
            <a:pPr lvl="0"/>
            <a:endParaRPr lang="da-DK" dirty="0"/>
          </a:p>
        </p:txBody>
      </p:sp>
      <p:sp>
        <p:nvSpPr>
          <p:cNvPr id="47" name="Pladsholder til tekst 4"/>
          <p:cNvSpPr>
            <a:spLocks noGrp="1"/>
          </p:cNvSpPr>
          <p:nvPr>
            <p:ph type="body" sz="quarter" idx="19" hasCustomPrompt="1"/>
          </p:nvPr>
        </p:nvSpPr>
        <p:spPr>
          <a:xfrm>
            <a:off x="7601876" y="1696238"/>
            <a:ext cx="1362613" cy="614596"/>
          </a:xfrm>
          <a:prstGeom prst="rect">
            <a:avLst/>
          </a:prstGeom>
        </p:spPr>
        <p:txBody>
          <a:bodyPr anchor="b"/>
          <a:lstStyle>
            <a:lvl1pPr>
              <a:defRPr sz="1050" b="1" i="0" u="none" baseline="0">
                <a:latin typeface="+mn-lt"/>
              </a:defRPr>
            </a:lvl1pPr>
          </a:lstStyle>
          <a:p>
            <a:pPr lvl="0"/>
            <a:r>
              <a:rPr lang="da-DK" dirty="0"/>
              <a:t>Navn</a:t>
            </a:r>
          </a:p>
        </p:txBody>
      </p:sp>
      <p:sp>
        <p:nvSpPr>
          <p:cNvPr id="48" name="Pladsholder til tekst 4"/>
          <p:cNvSpPr>
            <a:spLocks noGrp="1"/>
          </p:cNvSpPr>
          <p:nvPr>
            <p:ph type="body" sz="quarter" idx="20" hasCustomPrompt="1"/>
          </p:nvPr>
        </p:nvSpPr>
        <p:spPr>
          <a:xfrm>
            <a:off x="7601876" y="2368312"/>
            <a:ext cx="1362613" cy="288032"/>
          </a:xfrm>
          <a:prstGeom prst="rect">
            <a:avLst/>
          </a:prstGeom>
        </p:spPr>
        <p:txBody>
          <a:bodyPr anchor="ctr"/>
          <a:lstStyle>
            <a:lvl1pPr>
              <a:defRPr sz="1000" b="0" i="0" u="none">
                <a:latin typeface="+mn-lt"/>
              </a:defRPr>
            </a:lvl1pPr>
          </a:lstStyle>
          <a:p>
            <a:pPr lvl="0"/>
            <a:r>
              <a:rPr lang="da-DK" dirty="0"/>
              <a:t>Titel</a:t>
            </a:r>
          </a:p>
        </p:txBody>
      </p:sp>
      <p:sp>
        <p:nvSpPr>
          <p:cNvPr id="49" name="Pladsholder til tekst 4"/>
          <p:cNvSpPr>
            <a:spLocks noGrp="1"/>
          </p:cNvSpPr>
          <p:nvPr>
            <p:ph type="body" sz="quarter" idx="21" hasCustomPrompt="1"/>
          </p:nvPr>
        </p:nvSpPr>
        <p:spPr>
          <a:xfrm>
            <a:off x="6372200" y="3813043"/>
            <a:ext cx="2592288" cy="2688299"/>
          </a:xfrm>
          <a:prstGeom prst="rect">
            <a:avLst/>
          </a:prstGeom>
        </p:spPr>
        <p:txBody>
          <a:bodyPr anchor="b"/>
          <a:lstStyle>
            <a:lvl1pPr>
              <a:spcBef>
                <a:spcPts val="0"/>
              </a:spcBef>
              <a:defRPr sz="1000" b="0" i="0" u="none" baseline="0">
                <a:latin typeface="+mn-lt"/>
              </a:defRPr>
            </a:lvl1pPr>
          </a:lstStyle>
          <a:p>
            <a:pPr lvl="0"/>
            <a:r>
              <a:rPr lang="da-DK" dirty="0"/>
              <a:t>Klik for at indsætte specialer og omtaler</a:t>
            </a:r>
          </a:p>
        </p:txBody>
      </p:sp>
      <p:sp>
        <p:nvSpPr>
          <p:cNvPr id="50" name="Pladsholder til tekst 4"/>
          <p:cNvSpPr>
            <a:spLocks noGrp="1"/>
          </p:cNvSpPr>
          <p:nvPr>
            <p:ph type="body" sz="quarter" idx="37" hasCustomPrompt="1"/>
          </p:nvPr>
        </p:nvSpPr>
        <p:spPr>
          <a:xfrm>
            <a:off x="7601876" y="2799930"/>
            <a:ext cx="1506629" cy="725081"/>
          </a:xfrm>
          <a:prstGeom prst="rect">
            <a:avLst/>
          </a:prstGeom>
        </p:spPr>
        <p:txBody>
          <a:bodyPr/>
          <a:lstStyle>
            <a:lvl1pPr>
              <a:spcBef>
                <a:spcPts val="0"/>
              </a:spcBef>
              <a:defRPr sz="1000" b="0" i="0" u="none">
                <a:latin typeface="+mn-lt"/>
              </a:defRPr>
            </a:lvl1pPr>
          </a:lstStyle>
          <a:p>
            <a:pPr lvl="0"/>
            <a:r>
              <a:rPr lang="da-DK" dirty="0"/>
              <a:t>Tlf.</a:t>
            </a:r>
          </a:p>
          <a:p>
            <a:pPr lvl="0"/>
            <a:r>
              <a:rPr lang="da-DK" dirty="0"/>
              <a:t>Mob.</a:t>
            </a:r>
          </a:p>
          <a:p>
            <a:pPr lvl="0"/>
            <a:r>
              <a:rPr lang="da-DK" dirty="0"/>
              <a:t>E-mail</a:t>
            </a:r>
          </a:p>
        </p:txBody>
      </p:sp>
      <p:sp>
        <p:nvSpPr>
          <p:cNvPr id="51" name="Pladsholder til tekst 3"/>
          <p:cNvSpPr>
            <a:spLocks noGrp="1"/>
          </p:cNvSpPr>
          <p:nvPr>
            <p:ph type="body" sz="quarter" idx="38" hasCustomPrompt="1"/>
          </p:nvPr>
        </p:nvSpPr>
        <p:spPr>
          <a:xfrm>
            <a:off x="251520" y="4485118"/>
            <a:ext cx="5760640" cy="2016223"/>
          </a:xfrm>
          <a:prstGeom prst="rect">
            <a:avLst/>
          </a:prstGeom>
        </p:spPr>
        <p:txBody>
          <a:bodyPr anchor="b"/>
          <a:lstStyle>
            <a:lvl1pPr marL="0" indent="0">
              <a:spcBef>
                <a:spcPts val="0"/>
              </a:spcBef>
              <a:buClr>
                <a:schemeClr val="accent2"/>
              </a:buClr>
              <a:buFontTx/>
              <a:buNone/>
              <a:defRPr sz="1000">
                <a:latin typeface="+mn-lt"/>
              </a:defRPr>
            </a:lvl1pPr>
          </a:lstStyle>
          <a:p>
            <a:pPr lvl="0"/>
            <a:r>
              <a:rPr lang="da-DK" dirty="0"/>
              <a:t>Klik for at indsætte cv-data</a:t>
            </a:r>
          </a:p>
        </p:txBody>
      </p:sp>
      <p:sp>
        <p:nvSpPr>
          <p:cNvPr id="15" name="Pladsholder til tekst 9"/>
          <p:cNvSpPr>
            <a:spLocks noGrp="1"/>
          </p:cNvSpPr>
          <p:nvPr>
            <p:ph type="body" sz="quarter" idx="17" hasCustomPrompt="1"/>
          </p:nvPr>
        </p:nvSpPr>
        <p:spPr>
          <a:xfrm>
            <a:off x="251520" y="689902"/>
            <a:ext cx="7488832" cy="576063"/>
          </a:xfrm>
          <a:prstGeom prst="rect">
            <a:avLst/>
          </a:prstGeom>
        </p:spPr>
        <p:txBody>
          <a:bodyPr anchor="b">
            <a:noAutofit/>
          </a:bodyPr>
          <a:lstStyle>
            <a:lvl1pPr marL="0" indent="0" algn="l">
              <a:spcBef>
                <a:spcPts val="0"/>
              </a:spcBef>
              <a:buFontTx/>
              <a:buNone/>
              <a:defRPr sz="2400" cap="all" baseline="0">
                <a:latin typeface="+mj-lt"/>
                <a:ea typeface="Verdana" pitchFamily="34" charset="0"/>
                <a:cs typeface="Verdana" pitchFamily="34" charset="0"/>
              </a:defRPr>
            </a:lvl1pPr>
            <a:lvl2pPr>
              <a:defRPr sz="2200"/>
            </a:lvl2pPr>
          </a:lstStyle>
          <a:p>
            <a:pPr lvl="0"/>
            <a:r>
              <a:rPr lang="da-DK" dirty="0"/>
              <a:t>Profil | [INDSÆT NAVN]</a:t>
            </a:r>
          </a:p>
        </p:txBody>
      </p:sp>
    </p:spTree>
    <p:extLst>
      <p:ext uri="{BB962C8B-B14F-4D97-AF65-F5344CB8AC3E}">
        <p14:creationId xmlns:p14="http://schemas.microsoft.com/office/powerpoint/2010/main" val="78625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gi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3.gif"/><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da-DK" smtClean="0"/>
              <a:t>Klik for at redigere i master</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C36A4A3E-3658-4503-ACE6-B08F7B452CA7}" type="datetimeFigureOut">
              <a:rPr lang="da-DK" smtClean="0"/>
              <a:t>13-06-2017</a:t>
            </a:fld>
            <a:endParaRPr lang="da-DK"/>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da-DK"/>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5CA4BF89-4138-4CDE-8C29-BF491DFB67F1}" type="slidenum">
              <a:rPr lang="da-DK" smtClean="0"/>
              <a:t>‹nr.›</a:t>
            </a:fld>
            <a:endParaRPr lang="da-DK"/>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6281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600"/>
        </a:spcBef>
        <a:buFont typeface="Arial" pitchFamily="34" charset="0"/>
        <a:buNone/>
        <a:defRPr sz="2400" kern="1200">
          <a:solidFill>
            <a:schemeClr val="tx1"/>
          </a:solidFill>
          <a:latin typeface="Verdana" pitchFamily="34" charset="0"/>
          <a:ea typeface="Verdana" pitchFamily="34" charset="0"/>
          <a:cs typeface="Verdana" pitchFamily="34" charset="0"/>
        </a:defRPr>
      </a:lvl1pPr>
      <a:lvl2pPr marL="4572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2pPr>
      <a:lvl3pPr marL="9144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3pPr>
      <a:lvl4pPr marL="13716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4pPr>
      <a:lvl5pPr marL="18288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lede 9"/>
          <p:cNvPicPr>
            <a:picLocks noChangeAspect="1"/>
          </p:cNvPicPr>
          <p:nvPr userDrawn="1"/>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2668" t="9523" r="14673" b="19047"/>
          <a:stretch/>
        </p:blipFill>
        <p:spPr>
          <a:xfrm>
            <a:off x="0" y="2825"/>
            <a:ext cx="7847856" cy="6858000"/>
          </a:xfrm>
          <a:prstGeom prst="rect">
            <a:avLst/>
          </a:prstGeom>
        </p:spPr>
      </p:pic>
      <p:pic>
        <p:nvPicPr>
          <p:cNvPr id="8" name="Billede 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20577" y="331768"/>
            <a:ext cx="956448" cy="257448"/>
          </a:xfrm>
          <a:prstGeom prst="rect">
            <a:avLst/>
          </a:prstGeom>
        </p:spPr>
      </p:pic>
      <p:sp>
        <p:nvSpPr>
          <p:cNvPr id="11" name="Pladsholder til diasnummer 5"/>
          <p:cNvSpPr txBox="1">
            <a:spLocks/>
          </p:cNvSpPr>
          <p:nvPr userDrawn="1"/>
        </p:nvSpPr>
        <p:spPr>
          <a:xfrm>
            <a:off x="7953978" y="1006753"/>
            <a:ext cx="1089646" cy="211121"/>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900" dirty="0" smtClean="0">
                <a:solidFill>
                  <a:srgbClr val="000000"/>
                </a:solidFill>
                <a:ea typeface="Verdana" pitchFamily="34" charset="0"/>
                <a:cs typeface="Verdana" pitchFamily="34" charset="0"/>
              </a:rPr>
              <a:t>side </a:t>
            </a:r>
            <a:fld id="{C0E6172B-25A8-421C-AFEC-FA0936768CC5}" type="slidenum">
              <a:rPr lang="da-DK" sz="900" smtClean="0">
                <a:solidFill>
                  <a:srgbClr val="000000"/>
                </a:solidFill>
                <a:ea typeface="Verdana" pitchFamily="34" charset="0"/>
                <a:cs typeface="Verdana" pitchFamily="34" charset="0"/>
              </a:rPr>
              <a:pPr/>
              <a:t>‹nr.›</a:t>
            </a:fld>
            <a:endParaRPr lang="da-DK" sz="900" dirty="0">
              <a:solidFill>
                <a:srgbClr val="D24730"/>
              </a:solidFill>
              <a:ea typeface="Verdana" pitchFamily="34" charset="0"/>
              <a:cs typeface="Verdana" pitchFamily="34" charset="0"/>
            </a:endParaRPr>
          </a:p>
        </p:txBody>
      </p:sp>
      <p:cxnSp>
        <p:nvCxnSpPr>
          <p:cNvPr id="12" name="Lige forbindelse 11"/>
          <p:cNvCxnSpPr/>
          <p:nvPr userDrawn="1"/>
        </p:nvCxnSpPr>
        <p:spPr>
          <a:xfrm flipH="1">
            <a:off x="8578616" y="915789"/>
            <a:ext cx="37516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Lige forbindelse 12"/>
          <p:cNvCxnSpPr/>
          <p:nvPr userDrawn="1"/>
        </p:nvCxnSpPr>
        <p:spPr>
          <a:xfrm flipH="1">
            <a:off x="8578615" y="1322311"/>
            <a:ext cx="37516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Lige forbindelse 6"/>
          <p:cNvCxnSpPr/>
          <p:nvPr userDrawn="1"/>
        </p:nvCxnSpPr>
        <p:spPr>
          <a:xfrm flipH="1">
            <a:off x="342578" y="1322355"/>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65407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600"/>
        </a:spcBef>
        <a:buFont typeface="Arial" pitchFamily="34" charset="0"/>
        <a:buNone/>
        <a:defRPr sz="2400" kern="1200">
          <a:solidFill>
            <a:schemeClr val="tx1"/>
          </a:solidFill>
          <a:latin typeface="Verdana" pitchFamily="34" charset="0"/>
          <a:ea typeface="Verdana" pitchFamily="34" charset="0"/>
          <a:cs typeface="Verdana" pitchFamily="34" charset="0"/>
        </a:defRPr>
      </a:lvl1pPr>
      <a:lvl2pPr marL="4572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2pPr>
      <a:lvl3pPr marL="9144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3pPr>
      <a:lvl4pPr marL="13716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4pPr>
      <a:lvl5pPr marL="18288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lede 9"/>
          <p:cNvPicPr>
            <a:picLocks noChangeAspect="1"/>
          </p:cNvPicPr>
          <p:nvPr userDrawn="1"/>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2668" t="9523" r="14673" b="19047"/>
          <a:stretch/>
        </p:blipFill>
        <p:spPr>
          <a:xfrm>
            <a:off x="0" y="2825"/>
            <a:ext cx="7847856" cy="6858000"/>
          </a:xfrm>
          <a:prstGeom prst="rect">
            <a:avLst/>
          </a:prstGeom>
        </p:spPr>
      </p:pic>
      <p:pic>
        <p:nvPicPr>
          <p:cNvPr id="8" name="Billede 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20577" y="331768"/>
            <a:ext cx="956448" cy="257448"/>
          </a:xfrm>
          <a:prstGeom prst="rect">
            <a:avLst/>
          </a:prstGeom>
        </p:spPr>
      </p:pic>
      <p:sp>
        <p:nvSpPr>
          <p:cNvPr id="11" name="Pladsholder til diasnummer 5"/>
          <p:cNvSpPr txBox="1">
            <a:spLocks/>
          </p:cNvSpPr>
          <p:nvPr userDrawn="1"/>
        </p:nvSpPr>
        <p:spPr>
          <a:xfrm>
            <a:off x="7953978" y="1006753"/>
            <a:ext cx="1089646" cy="211121"/>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900" dirty="0">
                <a:solidFill>
                  <a:srgbClr val="000000"/>
                </a:solidFill>
                <a:ea typeface="Verdana" pitchFamily="34" charset="0"/>
                <a:cs typeface="Verdana" pitchFamily="34" charset="0"/>
              </a:rPr>
              <a:t>side </a:t>
            </a:r>
            <a:fld id="{C0E6172B-25A8-421C-AFEC-FA0936768CC5}" type="slidenum">
              <a:rPr lang="da-DK" sz="900" smtClean="0">
                <a:solidFill>
                  <a:srgbClr val="000000"/>
                </a:solidFill>
                <a:ea typeface="Verdana" pitchFamily="34" charset="0"/>
                <a:cs typeface="Verdana" pitchFamily="34" charset="0"/>
              </a:rPr>
              <a:pPr/>
              <a:t>‹nr.›</a:t>
            </a:fld>
            <a:endParaRPr lang="da-DK" sz="900" dirty="0">
              <a:solidFill>
                <a:srgbClr val="D24730"/>
              </a:solidFill>
              <a:ea typeface="Verdana" pitchFamily="34" charset="0"/>
              <a:cs typeface="Verdana" pitchFamily="34" charset="0"/>
            </a:endParaRPr>
          </a:p>
        </p:txBody>
      </p:sp>
      <p:cxnSp>
        <p:nvCxnSpPr>
          <p:cNvPr id="12" name="Lige forbindelse 11"/>
          <p:cNvCxnSpPr/>
          <p:nvPr userDrawn="1"/>
        </p:nvCxnSpPr>
        <p:spPr>
          <a:xfrm flipH="1">
            <a:off x="8578616" y="915789"/>
            <a:ext cx="37516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Lige forbindelse 12"/>
          <p:cNvCxnSpPr/>
          <p:nvPr userDrawn="1"/>
        </p:nvCxnSpPr>
        <p:spPr>
          <a:xfrm flipH="1">
            <a:off x="8578615" y="1322311"/>
            <a:ext cx="37516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Lige forbindelse 6"/>
          <p:cNvCxnSpPr/>
          <p:nvPr userDrawn="1"/>
        </p:nvCxnSpPr>
        <p:spPr>
          <a:xfrm flipH="1">
            <a:off x="342578" y="1322355"/>
            <a:ext cx="62902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93066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600"/>
        </a:spcBef>
        <a:buFont typeface="Arial" pitchFamily="34" charset="0"/>
        <a:buNone/>
        <a:defRPr sz="2400" kern="1200">
          <a:solidFill>
            <a:schemeClr val="tx1"/>
          </a:solidFill>
          <a:latin typeface="Verdana" pitchFamily="34" charset="0"/>
          <a:ea typeface="Verdana" pitchFamily="34" charset="0"/>
          <a:cs typeface="Verdana" pitchFamily="34" charset="0"/>
        </a:defRPr>
      </a:lvl1pPr>
      <a:lvl2pPr marL="4572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2pPr>
      <a:lvl3pPr marL="9144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3pPr>
      <a:lvl4pPr marL="13716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4pPr>
      <a:lvl5pPr marL="18288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dk/kultur/festaften-med-toemmermaen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hyperlink" Target="http://politiken.dk/kultur/art4998297/Fejring-af-H.C.-Andersen-huskes-for-Tina-Turn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tinderbox.dk/" TargetMode="Externa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62000" y="3645024"/>
            <a:ext cx="7543800" cy="1440160"/>
          </a:xfrm>
        </p:spPr>
        <p:txBody>
          <a:bodyPr/>
          <a:lstStyle/>
          <a:p>
            <a:r>
              <a:rPr lang="da-DK" sz="4800" dirty="0" smtClean="0"/>
              <a:t>Anbefalinger for større kulturprojekter</a:t>
            </a:r>
            <a:endParaRPr lang="da-DK" sz="4800" dirty="0"/>
          </a:p>
        </p:txBody>
      </p:sp>
      <p:sp>
        <p:nvSpPr>
          <p:cNvPr id="3" name="Undertitel 2"/>
          <p:cNvSpPr>
            <a:spLocks noGrp="1"/>
          </p:cNvSpPr>
          <p:nvPr>
            <p:ph type="subTitle" idx="1"/>
          </p:nvPr>
        </p:nvSpPr>
        <p:spPr/>
        <p:txBody>
          <a:bodyPr>
            <a:normAutofit lnSpcReduction="10000"/>
          </a:bodyPr>
          <a:lstStyle/>
          <a:p>
            <a:endParaRPr lang="da-DK" dirty="0" smtClean="0"/>
          </a:p>
          <a:p>
            <a:r>
              <a:rPr lang="da-DK" dirty="0" smtClean="0"/>
              <a:t>Lars Liebst, formand for udvalget</a:t>
            </a:r>
            <a:endParaRPr lang="da-DK" dirty="0"/>
          </a:p>
        </p:txBody>
      </p:sp>
      <p:pic>
        <p:nvPicPr>
          <p:cNvPr id="4" name="Picture 2" descr="G:\Finanslovsteam\større kulturprojekter\Oplæg efter offentliggørelse\Åbning+af+landsstævnet.jpg"/>
          <p:cNvPicPr>
            <a:picLocks noChangeAspect="1" noChangeArrowheads="1"/>
          </p:cNvPicPr>
          <p:nvPr/>
        </p:nvPicPr>
        <p:blipFill rotWithShape="1">
          <a:blip r:embed="rId2">
            <a:extLst>
              <a:ext uri="{28A0092B-C50C-407E-A947-70E740481C1C}">
                <a14:useLocalDpi xmlns:a14="http://schemas.microsoft.com/office/drawing/2010/main" val="0"/>
              </a:ext>
            </a:extLst>
          </a:blip>
          <a:srcRect l="23909" t="21208" r="13412" b="14997"/>
          <a:stretch/>
        </p:blipFill>
        <p:spPr bwMode="auto">
          <a:xfrm>
            <a:off x="3851920" y="404664"/>
            <a:ext cx="4024768" cy="230425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356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457200" y="332656"/>
            <a:ext cx="8229600" cy="6408712"/>
          </a:xfrm>
        </p:spPr>
        <p:txBody>
          <a:bodyPr>
            <a:normAutofit/>
          </a:bodyPr>
          <a:lstStyle/>
          <a:p>
            <a:endParaRPr lang="da-DK" dirty="0" smtClean="0"/>
          </a:p>
          <a:p>
            <a:endParaRPr lang="da-DK" dirty="0"/>
          </a:p>
          <a:p>
            <a:endParaRPr lang="da-DK" dirty="0" smtClean="0"/>
          </a:p>
          <a:p>
            <a:endParaRPr lang="da-DK" dirty="0"/>
          </a:p>
          <a:p>
            <a:endParaRPr lang="da-DK" dirty="0" smtClean="0"/>
          </a:p>
          <a:p>
            <a:pPr marL="0" indent="0">
              <a:buNone/>
            </a:pPr>
            <a:endParaRPr lang="da-DK" sz="1200" dirty="0" smtClean="0"/>
          </a:p>
          <a:p>
            <a:pPr marL="0" indent="0">
              <a:buNone/>
            </a:pPr>
            <a:endParaRPr lang="da-DK" sz="12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endParaRPr lang="da-DK" sz="1000" dirty="0"/>
          </a:p>
          <a:p>
            <a:pPr marL="0" indent="0">
              <a:buNone/>
            </a:pPr>
            <a:endParaRPr lang="da-DK" sz="1000" dirty="0" smtClean="0"/>
          </a:p>
          <a:p>
            <a:pPr marL="0" indent="0">
              <a:buNone/>
            </a:pPr>
            <a:r>
              <a:rPr lang="da-DK" sz="1000" dirty="0" smtClean="0"/>
              <a:t>        Fotokredit: Keld Navn, Berlingske </a:t>
            </a:r>
            <a:r>
              <a:rPr lang="da-DK" sz="1000" dirty="0" smtClean="0">
                <a:hlinkClick r:id="rId3"/>
              </a:rPr>
              <a:t>https://www.b.dk/kultur/festaften-med-toemmermaend</a:t>
            </a:r>
            <a:r>
              <a:rPr lang="da-DK" sz="1000" dirty="0" smtClean="0"/>
              <a:t> </a:t>
            </a:r>
          </a:p>
          <a:p>
            <a:pPr marL="0" indent="0">
              <a:buNone/>
            </a:pPr>
            <a:r>
              <a:rPr lang="da-DK" sz="1000" dirty="0"/>
              <a:t> </a:t>
            </a:r>
            <a:r>
              <a:rPr lang="da-DK" sz="1000" dirty="0" smtClean="0"/>
              <a:t>                          Thomas Borberg, Politiken     </a:t>
            </a:r>
            <a:r>
              <a:rPr lang="da-DK" sz="1000" dirty="0" smtClean="0">
                <a:hlinkClick r:id="rId4"/>
              </a:rPr>
              <a:t>http</a:t>
            </a:r>
            <a:r>
              <a:rPr lang="da-DK" sz="1000" dirty="0">
                <a:hlinkClick r:id="rId4"/>
              </a:rPr>
              <a:t>://politiken.dk/kultur/art4998297/Fejring-af-H.C.-</a:t>
            </a:r>
            <a:r>
              <a:rPr lang="da-DK" sz="1000" dirty="0" smtClean="0">
                <a:hlinkClick r:id="rId4"/>
              </a:rPr>
              <a:t>Andersen-huskes-for-Tina-Turner</a:t>
            </a:r>
            <a:r>
              <a:rPr lang="da-DK" sz="1000" dirty="0" smtClean="0"/>
              <a:t> </a:t>
            </a:r>
            <a:endParaRPr lang="da-DK" sz="1000" dirty="0"/>
          </a:p>
        </p:txBody>
      </p:sp>
      <p:pic>
        <p:nvPicPr>
          <p:cNvPr id="1026" name="Picture 2" descr="G:\Finanslovsteam\større kulturprojekter\Oplæg efter offentliggørelse\Fotot - Tina Turner.jpg"/>
          <p:cNvPicPr>
            <a:picLocks noChangeAspect="1" noChangeArrowheads="1"/>
          </p:cNvPicPr>
          <p:nvPr/>
        </p:nvPicPr>
        <p:blipFill rotWithShape="1">
          <a:blip r:embed="rId5">
            <a:extLst>
              <a:ext uri="{28A0092B-C50C-407E-A947-70E740481C1C}">
                <a14:useLocalDpi xmlns:a14="http://schemas.microsoft.com/office/drawing/2010/main" val="0"/>
              </a:ext>
            </a:extLst>
          </a:blip>
          <a:srcRect l="11703" t="-6" r="11703" b="-6"/>
          <a:stretch/>
        </p:blipFill>
        <p:spPr bwMode="auto">
          <a:xfrm>
            <a:off x="755576" y="764704"/>
            <a:ext cx="3888000" cy="405975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27" name="Picture 3" descr="G:\Finanslovsteam\større kulturprojekter\Oplæg efter offentliggørelse\Foto - H_C.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6056" y="764704"/>
            <a:ext cx="3048722" cy="413176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Titel 1"/>
          <p:cNvSpPr>
            <a:spLocks noGrp="1"/>
          </p:cNvSpPr>
          <p:nvPr>
            <p:ph type="title"/>
          </p:nvPr>
        </p:nvSpPr>
        <p:spPr>
          <a:xfrm>
            <a:off x="762000" y="4572000"/>
            <a:ext cx="6781800" cy="1377280"/>
          </a:xfrm>
        </p:spPr>
        <p:txBody>
          <a:bodyPr>
            <a:normAutofit/>
          </a:bodyPr>
          <a:lstStyle/>
          <a:p>
            <a:r>
              <a:rPr lang="da-DK" sz="4400" dirty="0" smtClean="0"/>
              <a:t>H. C. Andersen-fejring 2005</a:t>
            </a:r>
            <a:endParaRPr lang="da-DK" sz="4400" dirty="0"/>
          </a:p>
        </p:txBody>
      </p:sp>
    </p:spTree>
    <p:extLst>
      <p:ext uri="{BB962C8B-B14F-4D97-AF65-F5344CB8AC3E}">
        <p14:creationId xmlns:p14="http://schemas.microsoft.com/office/powerpoint/2010/main" val="3118845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4572000"/>
            <a:ext cx="7338392" cy="1305272"/>
          </a:xfrm>
        </p:spPr>
        <p:txBody>
          <a:bodyPr>
            <a:normAutofit/>
          </a:bodyPr>
          <a:lstStyle/>
          <a:p>
            <a:r>
              <a:rPr lang="da-DK" sz="4400" dirty="0" smtClean="0"/>
              <a:t>Eurovision Song </a:t>
            </a:r>
            <a:r>
              <a:rPr lang="da-DK" sz="4400" dirty="0" err="1" smtClean="0"/>
              <a:t>Contest</a:t>
            </a:r>
            <a:r>
              <a:rPr lang="da-DK" sz="4400" dirty="0" smtClean="0"/>
              <a:t> 2014</a:t>
            </a:r>
            <a:endParaRPr lang="da-DK" sz="4400" dirty="0"/>
          </a:p>
        </p:txBody>
      </p:sp>
      <p:sp>
        <p:nvSpPr>
          <p:cNvPr id="3" name="Pladsholder til indhold 2"/>
          <p:cNvSpPr>
            <a:spLocks noGrp="1"/>
          </p:cNvSpPr>
          <p:nvPr>
            <p:ph idx="1"/>
          </p:nvPr>
        </p:nvSpPr>
        <p:spPr>
          <a:xfrm>
            <a:off x="762000" y="685800"/>
            <a:ext cx="7543800" cy="5983560"/>
          </a:xfrm>
        </p:spPr>
        <p:txBody>
          <a:bodyPr>
            <a:normAutofit/>
          </a:bodyPr>
          <a:lstStyle/>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pPr marL="0" indent="0">
              <a:buNone/>
            </a:pPr>
            <a:endParaRPr lang="da-DK" dirty="0"/>
          </a:p>
          <a:p>
            <a:endParaRPr lang="da-DK" dirty="0" smtClean="0"/>
          </a:p>
          <a:p>
            <a:pPr marL="0" indent="0">
              <a:buNone/>
            </a:pPr>
            <a:r>
              <a:rPr lang="da-DK" sz="1100" dirty="0" smtClean="0"/>
              <a:t>Fotokredit: http</a:t>
            </a:r>
            <a:r>
              <a:rPr lang="da-DK" sz="1100" dirty="0"/>
              <a:t>://uktodaynews.com/19037/conchita-wurst-wins-2014-eurovision-song-contest/</a:t>
            </a:r>
          </a:p>
        </p:txBody>
      </p:sp>
      <p:pic>
        <p:nvPicPr>
          <p:cNvPr id="2050" name="Picture 2" descr="G:\Finanslovsteam\større kulturprojekter\Oplæg efter offentliggørelse\ESC - conchi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052736"/>
            <a:ext cx="6929744" cy="388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014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8276" t="12361" r="17699" b="7825"/>
          <a:stretch/>
        </p:blipFill>
        <p:spPr bwMode="auto">
          <a:xfrm>
            <a:off x="827584" y="980728"/>
            <a:ext cx="4356000" cy="3132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494" t="9078" r="23163" b="53349"/>
          <a:stretch/>
        </p:blipFill>
        <p:spPr bwMode="auto">
          <a:xfrm>
            <a:off x="3131840" y="4077072"/>
            <a:ext cx="5364136" cy="1872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170" t="15233" r="19859" b="4245"/>
          <a:stretch/>
        </p:blipFill>
        <p:spPr bwMode="auto">
          <a:xfrm>
            <a:off x="4703736" y="1772816"/>
            <a:ext cx="4044728" cy="280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46595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4653136"/>
            <a:ext cx="7554416" cy="1296144"/>
          </a:xfrm>
        </p:spPr>
        <p:txBody>
          <a:bodyPr>
            <a:noAutofit/>
          </a:bodyPr>
          <a:lstStyle/>
          <a:p>
            <a:r>
              <a:rPr lang="da-DK" sz="3600" dirty="0" smtClean="0"/>
              <a:t>Udvalget om afholdelse af større kulturprojekter nedsættes marts 2016</a:t>
            </a:r>
            <a:endParaRPr lang="da-DK" sz="3600" dirty="0"/>
          </a:p>
        </p:txBody>
      </p:sp>
      <p:sp>
        <p:nvSpPr>
          <p:cNvPr id="3" name="Pladsholder til indhold 2"/>
          <p:cNvSpPr>
            <a:spLocks noGrp="1"/>
          </p:cNvSpPr>
          <p:nvPr>
            <p:ph idx="1"/>
          </p:nvPr>
        </p:nvSpPr>
        <p:spPr/>
        <p:txBody>
          <a:bodyPr>
            <a:normAutofit/>
          </a:bodyPr>
          <a:lstStyle/>
          <a:p>
            <a:pPr marL="0" indent="0">
              <a:buNone/>
            </a:pPr>
            <a:r>
              <a:rPr lang="da-DK" dirty="0" smtClean="0"/>
              <a:t>Medlemmer:</a:t>
            </a:r>
            <a:endParaRPr lang="da-DK" dirty="0"/>
          </a:p>
          <a:p>
            <a:r>
              <a:rPr lang="da-DK" dirty="0" smtClean="0"/>
              <a:t>Lars </a:t>
            </a:r>
            <a:r>
              <a:rPr lang="da-DK" dirty="0"/>
              <a:t>Liebst, Direktør, Tivoli, </a:t>
            </a:r>
            <a:r>
              <a:rPr lang="da-DK" dirty="0" smtClean="0"/>
              <a:t>formand</a:t>
            </a:r>
            <a:r>
              <a:rPr lang="da-DK" dirty="0"/>
              <a:t> </a:t>
            </a:r>
          </a:p>
          <a:p>
            <a:r>
              <a:rPr lang="en-US" dirty="0"/>
              <a:t>Finn L. Meyer, </a:t>
            </a:r>
            <a:r>
              <a:rPr lang="en-US" dirty="0" err="1"/>
              <a:t>Revisor</a:t>
            </a:r>
            <a:r>
              <a:rPr lang="en-US" dirty="0"/>
              <a:t>, </a:t>
            </a:r>
            <a:r>
              <a:rPr lang="en-US" dirty="0" err="1"/>
              <a:t>cand</a:t>
            </a:r>
            <a:r>
              <a:rPr lang="en-US" dirty="0"/>
              <a:t>. </a:t>
            </a:r>
            <a:r>
              <a:rPr lang="en-US" dirty="0" err="1"/>
              <a:t>merc</a:t>
            </a:r>
            <a:r>
              <a:rPr lang="en-US" dirty="0"/>
              <a:t>. aud</a:t>
            </a:r>
            <a:r>
              <a:rPr lang="en-US" dirty="0" smtClean="0"/>
              <a:t>.</a:t>
            </a:r>
            <a:endParaRPr lang="da-DK" dirty="0"/>
          </a:p>
          <a:p>
            <a:r>
              <a:rPr lang="da-DK" dirty="0"/>
              <a:t>Natalia Louise </a:t>
            </a:r>
            <a:r>
              <a:rPr lang="da-DK" dirty="0" err="1"/>
              <a:t>Lehnsdal</a:t>
            </a:r>
            <a:r>
              <a:rPr lang="da-DK" dirty="0"/>
              <a:t>, Juridisk rådgiver, </a:t>
            </a:r>
            <a:r>
              <a:rPr lang="da-DK" dirty="0" smtClean="0"/>
              <a:t>KL </a:t>
            </a:r>
            <a:r>
              <a:rPr lang="da-DK" dirty="0"/>
              <a:t>(Social- og Indenrigsministeriets medlem</a:t>
            </a:r>
            <a:r>
              <a:rPr lang="da-DK" dirty="0" smtClean="0"/>
              <a:t>)</a:t>
            </a:r>
            <a:endParaRPr lang="da-DK" dirty="0"/>
          </a:p>
          <a:p>
            <a:r>
              <a:rPr lang="da-DK" dirty="0"/>
              <a:t>Ole Winther, Kontorchef, Slots- og Kulturstyrelsen (Kulturministeriets medlem</a:t>
            </a:r>
            <a:r>
              <a:rPr lang="da-DK" dirty="0" smtClean="0"/>
              <a:t>)</a:t>
            </a:r>
            <a:endParaRPr lang="da-DK" dirty="0"/>
          </a:p>
          <a:p>
            <a:r>
              <a:rPr lang="da-DK" dirty="0"/>
              <a:t>Rikke Schiøtt Petersen, Advokat, </a:t>
            </a:r>
            <a:r>
              <a:rPr lang="da-DK" dirty="0" err="1"/>
              <a:t>Gorissen</a:t>
            </a:r>
            <a:r>
              <a:rPr lang="da-DK" dirty="0"/>
              <a:t> Federspiel (</a:t>
            </a:r>
            <a:r>
              <a:rPr lang="da-DK" i="1" dirty="0"/>
              <a:t>udtrådt af udvalget pr. 1. august 2016</a:t>
            </a:r>
            <a:r>
              <a:rPr lang="da-DK" dirty="0"/>
              <a:t>)</a:t>
            </a:r>
          </a:p>
        </p:txBody>
      </p:sp>
    </p:spTree>
    <p:extLst>
      <p:ext uri="{BB962C8B-B14F-4D97-AF65-F5344CB8AC3E}">
        <p14:creationId xmlns:p14="http://schemas.microsoft.com/office/powerpoint/2010/main" val="3411739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lstStyle/>
          <a:p>
            <a:pPr marL="0" indent="0">
              <a:buNone/>
            </a:pPr>
            <a:endParaRPr lang="da-DK" dirty="0" smtClean="0"/>
          </a:p>
          <a:p>
            <a:pPr marL="0" indent="0">
              <a:buNone/>
            </a:pPr>
            <a:endParaRPr lang="da-DK" dirty="0"/>
          </a:p>
        </p:txBody>
      </p:sp>
      <p:pic>
        <p:nvPicPr>
          <p:cNvPr id="5" name="Picture 2" descr="G:\Finanslovsteam\større kulturprojekter\Oplæg efter offentliggørelse\Åbning+af+landsstævnet.jpg"/>
          <p:cNvPicPr>
            <a:picLocks noChangeAspect="1" noChangeArrowheads="1"/>
          </p:cNvPicPr>
          <p:nvPr/>
        </p:nvPicPr>
        <p:blipFill rotWithShape="1">
          <a:blip r:embed="rId2">
            <a:extLst>
              <a:ext uri="{28A0092B-C50C-407E-A947-70E740481C1C}">
                <a14:useLocalDpi xmlns:a14="http://schemas.microsoft.com/office/drawing/2010/main" val="0"/>
              </a:ext>
            </a:extLst>
          </a:blip>
          <a:srcRect l="23909" t="21208" r="13412" b="14997"/>
          <a:stretch/>
        </p:blipFill>
        <p:spPr bwMode="auto">
          <a:xfrm>
            <a:off x="1043608" y="1268760"/>
            <a:ext cx="6842724" cy="39175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636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4572000"/>
            <a:ext cx="6781800" cy="1377280"/>
          </a:xfrm>
        </p:spPr>
        <p:txBody>
          <a:bodyPr/>
          <a:lstStyle/>
          <a:p>
            <a:r>
              <a:rPr lang="da-DK" dirty="0" smtClean="0"/>
              <a:t>Kommissoriet </a:t>
            </a:r>
            <a:endParaRPr lang="da-DK" dirty="0"/>
          </a:p>
        </p:txBody>
      </p:sp>
      <p:sp>
        <p:nvSpPr>
          <p:cNvPr id="3" name="Pladsholder til indhold 2"/>
          <p:cNvSpPr>
            <a:spLocks noGrp="1"/>
          </p:cNvSpPr>
          <p:nvPr>
            <p:ph idx="1"/>
          </p:nvPr>
        </p:nvSpPr>
        <p:spPr>
          <a:xfrm>
            <a:off x="762000" y="1124744"/>
            <a:ext cx="7543800" cy="4032448"/>
          </a:xfrm>
        </p:spPr>
        <p:txBody>
          <a:bodyPr>
            <a:normAutofit fontScale="85000" lnSpcReduction="20000"/>
          </a:bodyPr>
          <a:lstStyle/>
          <a:p>
            <a:pPr marL="0" indent="0">
              <a:buNone/>
            </a:pPr>
            <a:r>
              <a:rPr lang="da-DK" dirty="0"/>
              <a:t>Udvalget blev anmodet om:</a:t>
            </a:r>
          </a:p>
          <a:p>
            <a:pPr marL="0" indent="0">
              <a:buNone/>
            </a:pPr>
            <a:endParaRPr lang="da-DK" dirty="0"/>
          </a:p>
          <a:p>
            <a:pPr lvl="0"/>
            <a:r>
              <a:rPr lang="da-DK" dirty="0"/>
              <a:t>at ajourføre publikationen ”Anbefalinger om god ledelse af større kulturprojekter” (2006) i lyset af ny viden, indhøstede erfaringer mv.,</a:t>
            </a:r>
          </a:p>
          <a:p>
            <a:pPr marL="0" indent="0">
              <a:buNone/>
            </a:pPr>
            <a:r>
              <a:rPr lang="da-DK" dirty="0"/>
              <a:t> </a:t>
            </a:r>
          </a:p>
          <a:p>
            <a:pPr lvl="0"/>
            <a:r>
              <a:rPr lang="da-DK" dirty="0"/>
              <a:t>at udbygge publikationen med analyse og anbefalinger om organisation, styring og finansiering af større kulturprojekter, der gennemføres i et tværgående samarbejde mellem forskellige offentlige og private aktører, og</a:t>
            </a:r>
          </a:p>
          <a:p>
            <a:pPr marL="0" indent="0">
              <a:buNone/>
            </a:pPr>
            <a:r>
              <a:rPr lang="da-DK" dirty="0"/>
              <a:t> </a:t>
            </a:r>
          </a:p>
          <a:p>
            <a:pPr lvl="0"/>
            <a:r>
              <a:rPr lang="da-DK" dirty="0"/>
              <a:t>at udarbejde anbefaling til, hvordan kendskabet til anbefalingerne bedst muligt udbredes og fastholdes. </a:t>
            </a:r>
          </a:p>
          <a:p>
            <a:pPr marL="0" indent="0">
              <a:buNone/>
            </a:pPr>
            <a:r>
              <a:rPr lang="da-DK" dirty="0"/>
              <a:t> </a:t>
            </a:r>
          </a:p>
          <a:p>
            <a:endParaRPr lang="da-DK" dirty="0"/>
          </a:p>
        </p:txBody>
      </p:sp>
    </p:spTree>
    <p:extLst>
      <p:ext uri="{BB962C8B-B14F-4D97-AF65-F5344CB8AC3E}">
        <p14:creationId xmlns:p14="http://schemas.microsoft.com/office/powerpoint/2010/main" val="20242486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10 anbefalinger</a:t>
            </a:r>
            <a:endParaRPr lang="da-DK" dirty="0"/>
          </a:p>
        </p:txBody>
      </p:sp>
      <p:sp>
        <p:nvSpPr>
          <p:cNvPr id="3" name="Pladsholder til indhold 2"/>
          <p:cNvSpPr>
            <a:spLocks noGrp="1"/>
          </p:cNvSpPr>
          <p:nvPr>
            <p:ph idx="1"/>
          </p:nvPr>
        </p:nvSpPr>
        <p:spPr>
          <a:xfrm>
            <a:off x="762000" y="548680"/>
            <a:ext cx="7543800" cy="4512501"/>
          </a:xfrm>
        </p:spPr>
        <p:txBody>
          <a:bodyPr>
            <a:normAutofit lnSpcReduction="10000"/>
          </a:bodyPr>
          <a:lstStyle/>
          <a:p>
            <a:pPr marL="457200" indent="-457200">
              <a:buFont typeface="+mj-lt"/>
              <a:buAutoNum type="arabicPeriod"/>
            </a:pPr>
            <a:r>
              <a:rPr lang="da-DK" dirty="0" smtClean="0"/>
              <a:t>FORMÅL</a:t>
            </a:r>
            <a:r>
              <a:rPr lang="da-DK" dirty="0"/>
              <a:t>, ETABLERING OG </a:t>
            </a:r>
            <a:r>
              <a:rPr lang="da-DK" dirty="0" smtClean="0"/>
              <a:t>ORGANISATION</a:t>
            </a:r>
            <a:endParaRPr lang="da-DK" dirty="0"/>
          </a:p>
          <a:p>
            <a:pPr marL="457200" indent="-457200">
              <a:buFont typeface="+mj-lt"/>
              <a:buAutoNum type="arabicPeriod"/>
            </a:pPr>
            <a:r>
              <a:rPr lang="da-DK" dirty="0" smtClean="0"/>
              <a:t>BESTYRELSE</a:t>
            </a:r>
          </a:p>
          <a:p>
            <a:pPr marL="457200" indent="-457200">
              <a:buFont typeface="+mj-lt"/>
              <a:buAutoNum type="arabicPeriod"/>
            </a:pPr>
            <a:r>
              <a:rPr lang="da-DK" dirty="0" smtClean="0"/>
              <a:t>DIREKTION</a:t>
            </a:r>
            <a:endParaRPr lang="da-DK" dirty="0"/>
          </a:p>
          <a:p>
            <a:pPr marL="457200" indent="-457200">
              <a:buFont typeface="+mj-lt"/>
              <a:buAutoNum type="arabicPeriod"/>
            </a:pPr>
            <a:r>
              <a:rPr lang="da-DK" dirty="0" smtClean="0"/>
              <a:t>PROJEKTSTYRING</a:t>
            </a:r>
          </a:p>
          <a:p>
            <a:pPr marL="457200" indent="-457200">
              <a:buFont typeface="+mj-lt"/>
              <a:buAutoNum type="arabicPeriod"/>
            </a:pPr>
            <a:r>
              <a:rPr lang="da-DK" dirty="0" smtClean="0"/>
              <a:t>ØKNOMI- </a:t>
            </a:r>
            <a:r>
              <a:rPr lang="da-DK" dirty="0"/>
              <a:t>OG BUDGETSTYRING, REGNSKAB OG REVISION M.V. </a:t>
            </a:r>
          </a:p>
          <a:p>
            <a:pPr marL="457200" indent="-457200">
              <a:buFont typeface="+mj-lt"/>
              <a:buAutoNum type="arabicPeriod"/>
            </a:pPr>
            <a:r>
              <a:rPr lang="da-DK" dirty="0" smtClean="0"/>
              <a:t>RISIKOSTYRING</a:t>
            </a:r>
          </a:p>
          <a:p>
            <a:pPr marL="457200" indent="-457200">
              <a:buFont typeface="+mj-lt"/>
              <a:buAutoNum type="arabicPeriod"/>
            </a:pPr>
            <a:r>
              <a:rPr lang="da-DK" dirty="0" smtClean="0"/>
              <a:t>FRIVILLIGE</a:t>
            </a:r>
          </a:p>
          <a:p>
            <a:pPr marL="457200" indent="-457200">
              <a:buFont typeface="+mj-lt"/>
              <a:buAutoNum type="arabicPeriod"/>
            </a:pPr>
            <a:r>
              <a:rPr lang="da-DK" dirty="0" smtClean="0"/>
              <a:t>SIKKERHED</a:t>
            </a:r>
          </a:p>
          <a:p>
            <a:pPr marL="457200" indent="-457200">
              <a:buFont typeface="+mj-lt"/>
              <a:buAutoNum type="arabicPeriod"/>
            </a:pPr>
            <a:r>
              <a:rPr lang="da-DK" dirty="0" smtClean="0"/>
              <a:t>ÅBENHED OG KOMMUNIKATION</a:t>
            </a:r>
          </a:p>
          <a:p>
            <a:pPr marL="457200" indent="-457200">
              <a:buFont typeface="+mj-lt"/>
              <a:buAutoNum type="arabicPeriod"/>
            </a:pPr>
            <a:r>
              <a:rPr lang="da-DK" dirty="0" smtClean="0"/>
              <a:t>EVALUERING </a:t>
            </a:r>
            <a:r>
              <a:rPr lang="da-DK" dirty="0"/>
              <a:t>OG </a:t>
            </a:r>
            <a:r>
              <a:rPr lang="da-DK" dirty="0" smtClean="0"/>
              <a:t>EFFEKTVURDERING</a:t>
            </a:r>
            <a:endParaRPr lang="da-DK" dirty="0"/>
          </a:p>
        </p:txBody>
      </p:sp>
    </p:spTree>
    <p:extLst>
      <p:ext uri="{BB962C8B-B14F-4D97-AF65-F5344CB8AC3E}">
        <p14:creationId xmlns:p14="http://schemas.microsoft.com/office/powerpoint/2010/main" val="10268662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810" y="5102923"/>
            <a:ext cx="8105374" cy="1056117"/>
          </a:xfrm>
        </p:spPr>
        <p:txBody>
          <a:bodyPr>
            <a:noAutofit/>
          </a:bodyPr>
          <a:lstStyle/>
          <a:p>
            <a:r>
              <a:rPr lang="da-DK" sz="3600" dirty="0" smtClean="0"/>
              <a:t>1. FORMÅL, ETABLERING OG ORGANISATION - I</a:t>
            </a:r>
            <a:endParaRPr lang="da-DK" sz="3600" dirty="0"/>
          </a:p>
        </p:txBody>
      </p:sp>
      <p:sp>
        <p:nvSpPr>
          <p:cNvPr id="3" name="Pladsholder til indhold 2"/>
          <p:cNvSpPr>
            <a:spLocks noGrp="1"/>
          </p:cNvSpPr>
          <p:nvPr>
            <p:ph idx="1"/>
          </p:nvPr>
        </p:nvSpPr>
        <p:spPr>
          <a:xfrm>
            <a:off x="711027" y="620688"/>
            <a:ext cx="7593639" cy="4824536"/>
          </a:xfrm>
        </p:spPr>
        <p:txBody>
          <a:bodyPr>
            <a:normAutofit/>
          </a:bodyPr>
          <a:lstStyle/>
          <a:p>
            <a:pPr marL="0" indent="0">
              <a:buNone/>
            </a:pPr>
            <a:endParaRPr lang="da-DK" sz="2200" dirty="0"/>
          </a:p>
          <a:p>
            <a:pPr marL="0" indent="0">
              <a:buNone/>
            </a:pPr>
            <a:r>
              <a:rPr lang="da-DK" sz="2200" dirty="0"/>
              <a:t>• formål (</a:t>
            </a:r>
            <a:r>
              <a:rPr lang="da-DK" sz="2200" b="1" dirty="0"/>
              <a:t>mission</a:t>
            </a:r>
            <a:r>
              <a:rPr lang="da-DK" sz="2200" dirty="0"/>
              <a:t>), målene med projektet (</a:t>
            </a:r>
            <a:r>
              <a:rPr lang="da-DK" sz="2200" b="1" dirty="0"/>
              <a:t>vision</a:t>
            </a:r>
            <a:r>
              <a:rPr lang="da-DK" sz="2200" dirty="0"/>
              <a:t>) og </a:t>
            </a:r>
            <a:r>
              <a:rPr lang="da-DK" sz="2200" dirty="0" smtClean="0"/>
              <a:t>hvordan målene </a:t>
            </a:r>
            <a:r>
              <a:rPr lang="da-DK" sz="2200" dirty="0"/>
              <a:t>nås (</a:t>
            </a:r>
            <a:r>
              <a:rPr lang="da-DK" sz="2200" b="1" dirty="0"/>
              <a:t>strategi</a:t>
            </a:r>
            <a:r>
              <a:rPr lang="da-DK" sz="2200" dirty="0"/>
              <a:t>)</a:t>
            </a:r>
          </a:p>
          <a:p>
            <a:pPr marL="0" indent="0">
              <a:buNone/>
            </a:pPr>
            <a:r>
              <a:rPr lang="da-DK" sz="2200" dirty="0"/>
              <a:t>• væsentligste </a:t>
            </a:r>
            <a:r>
              <a:rPr lang="da-DK" sz="2200" b="1" dirty="0"/>
              <a:t>interessegrupper</a:t>
            </a:r>
            <a:r>
              <a:rPr lang="da-DK" sz="2200" dirty="0"/>
              <a:t> og samarbejdspartnere m.v.</a:t>
            </a:r>
          </a:p>
          <a:p>
            <a:pPr marL="0" indent="0">
              <a:buNone/>
            </a:pPr>
            <a:r>
              <a:rPr lang="da-DK" sz="2200" dirty="0"/>
              <a:t>• forventet </a:t>
            </a:r>
            <a:r>
              <a:rPr lang="da-DK" sz="2200" b="1" dirty="0"/>
              <a:t>tidsmæssig udstrækning</a:t>
            </a:r>
          </a:p>
          <a:p>
            <a:pPr marL="0" indent="0">
              <a:buNone/>
            </a:pPr>
            <a:r>
              <a:rPr lang="da-DK" sz="2200" dirty="0"/>
              <a:t>• </a:t>
            </a:r>
            <a:r>
              <a:rPr lang="da-DK" sz="2200" b="1" dirty="0"/>
              <a:t>økonomiske rammer </a:t>
            </a:r>
            <a:r>
              <a:rPr lang="da-DK" sz="2200" dirty="0"/>
              <a:t>og </a:t>
            </a:r>
            <a:r>
              <a:rPr lang="da-DK" sz="2200" dirty="0" smtClean="0"/>
              <a:t>forudsætninger</a:t>
            </a:r>
            <a:endParaRPr lang="da-DK" sz="2200" dirty="0"/>
          </a:p>
          <a:p>
            <a:pPr marL="0" indent="0">
              <a:buNone/>
            </a:pPr>
            <a:r>
              <a:rPr lang="da-DK" sz="2200" dirty="0"/>
              <a:t>• væsentligste </a:t>
            </a:r>
            <a:r>
              <a:rPr lang="da-DK" sz="2200" b="1" dirty="0"/>
              <a:t>risici</a:t>
            </a:r>
            <a:r>
              <a:rPr lang="da-DK" sz="2200" dirty="0"/>
              <a:t> og usikkerheder</a:t>
            </a:r>
          </a:p>
          <a:p>
            <a:pPr marL="0" indent="0">
              <a:buNone/>
            </a:pPr>
            <a:r>
              <a:rPr lang="da-DK" sz="2200" dirty="0"/>
              <a:t>• juridisk/selskabsretlig </a:t>
            </a:r>
            <a:r>
              <a:rPr lang="da-DK" sz="2200" b="1" dirty="0"/>
              <a:t>struktur</a:t>
            </a:r>
            <a:r>
              <a:rPr lang="da-DK" sz="2200" dirty="0"/>
              <a:t> (samt begrundelse herfor) </a:t>
            </a:r>
            <a:r>
              <a:rPr lang="da-DK" sz="2200" dirty="0" smtClean="0"/>
              <a:t>med udkast </a:t>
            </a:r>
            <a:r>
              <a:rPr lang="da-DK" sz="2200" dirty="0"/>
              <a:t>til eventuelle vedtægter</a:t>
            </a:r>
          </a:p>
          <a:p>
            <a:pPr marL="0" indent="0">
              <a:buNone/>
            </a:pPr>
            <a:r>
              <a:rPr lang="da-DK" sz="2200" dirty="0"/>
              <a:t>• </a:t>
            </a:r>
            <a:r>
              <a:rPr lang="da-DK" sz="2200" b="1" dirty="0"/>
              <a:t>hjemmelsgrundlag</a:t>
            </a:r>
            <a:r>
              <a:rPr lang="da-DK" sz="2200" dirty="0"/>
              <a:t>, fx lovgivning og EU’s </a:t>
            </a:r>
            <a:r>
              <a:rPr lang="da-DK" sz="2200" b="1" dirty="0" smtClean="0"/>
              <a:t>statsstøtteregler</a:t>
            </a:r>
            <a:endParaRPr lang="da-DK" sz="2200" b="1" dirty="0"/>
          </a:p>
        </p:txBody>
      </p:sp>
      <p:sp>
        <p:nvSpPr>
          <p:cNvPr id="6" name="Tekstfelt 5"/>
          <p:cNvSpPr txBox="1"/>
          <p:nvPr/>
        </p:nvSpPr>
        <p:spPr>
          <a:xfrm>
            <a:off x="366810" y="497707"/>
            <a:ext cx="6526210" cy="1107996"/>
          </a:xfrm>
          <a:prstGeom prst="rect">
            <a:avLst/>
          </a:prstGeom>
          <a:noFill/>
        </p:spPr>
        <p:txBody>
          <a:bodyPr wrap="none" rtlCol="0">
            <a:spAutoFit/>
          </a:bodyPr>
          <a:lstStyle/>
          <a:p>
            <a:r>
              <a:rPr lang="da-DK" sz="2200" b="1" dirty="0"/>
              <a:t>DET ANBEFALES </a:t>
            </a:r>
            <a:r>
              <a:rPr lang="da-DK" sz="2200" dirty="0"/>
              <a:t>at følgende forhold fastlægges ved </a:t>
            </a:r>
            <a:endParaRPr lang="da-DK" sz="2200" dirty="0" smtClean="0"/>
          </a:p>
          <a:p>
            <a:r>
              <a:rPr lang="da-DK" sz="2200" dirty="0" smtClean="0"/>
              <a:t>etablering </a:t>
            </a:r>
            <a:r>
              <a:rPr lang="da-DK" sz="2200" dirty="0"/>
              <a:t>af projektet:</a:t>
            </a:r>
          </a:p>
          <a:p>
            <a:endParaRPr lang="da-DK" sz="2200" dirty="0"/>
          </a:p>
        </p:txBody>
      </p:sp>
    </p:spTree>
    <p:extLst>
      <p:ext uri="{BB962C8B-B14F-4D97-AF65-F5344CB8AC3E}">
        <p14:creationId xmlns:p14="http://schemas.microsoft.com/office/powerpoint/2010/main" val="2524429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1" y="5102923"/>
            <a:ext cx="8109333" cy="1056117"/>
          </a:xfrm>
        </p:spPr>
        <p:txBody>
          <a:bodyPr>
            <a:noAutofit/>
          </a:bodyPr>
          <a:lstStyle/>
          <a:p>
            <a:r>
              <a:rPr lang="da-DK" sz="3600" dirty="0" smtClean="0"/>
              <a:t>1. FORMÅL, ETABLERING OG ORGANISATION - II</a:t>
            </a:r>
            <a:endParaRPr lang="da-DK" sz="3600" dirty="0"/>
          </a:p>
        </p:txBody>
      </p:sp>
      <p:sp>
        <p:nvSpPr>
          <p:cNvPr id="4" name="Pladsholder til indhold 2"/>
          <p:cNvSpPr txBox="1">
            <a:spLocks/>
          </p:cNvSpPr>
          <p:nvPr/>
        </p:nvSpPr>
        <p:spPr>
          <a:xfrm>
            <a:off x="683568" y="884455"/>
            <a:ext cx="7965317" cy="4512501"/>
          </a:xfrm>
          <a:prstGeom prst="rect">
            <a:avLst/>
          </a:prstGeom>
        </p:spPr>
        <p:txBody>
          <a:bodyPr vert="horz" lIns="91440" tIns="45720" rIns="91440" bIns="45720" rtlCol="0" anchor="ctr" anchorCtr="0">
            <a:normAutofit fontScale="92500" lnSpcReduction="1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endParaRPr lang="da-DK" dirty="0" smtClean="0"/>
          </a:p>
          <a:p>
            <a:pPr marL="0" indent="0">
              <a:buNone/>
            </a:pPr>
            <a:r>
              <a:rPr lang="da-DK" dirty="0" smtClean="0"/>
              <a:t>• </a:t>
            </a:r>
            <a:r>
              <a:rPr lang="da-DK" b="1" dirty="0" smtClean="0"/>
              <a:t>ansvars- </a:t>
            </a:r>
            <a:r>
              <a:rPr lang="da-DK" b="1" dirty="0"/>
              <a:t>og hæftelsesforhold </a:t>
            </a:r>
            <a:r>
              <a:rPr lang="da-DK" dirty="0"/>
              <a:t>samt repræsentations- og tegningsret og underskrifts- og </a:t>
            </a:r>
            <a:r>
              <a:rPr lang="da-DK" dirty="0" smtClean="0"/>
              <a:t>attestationsforhold</a:t>
            </a:r>
          </a:p>
          <a:p>
            <a:pPr marL="0" indent="0">
              <a:buNone/>
            </a:pPr>
            <a:r>
              <a:rPr lang="da-DK" dirty="0"/>
              <a:t>• </a:t>
            </a:r>
            <a:r>
              <a:rPr lang="da-DK" dirty="0" smtClean="0"/>
              <a:t>overordnet </a:t>
            </a:r>
            <a:r>
              <a:rPr lang="da-DK" b="1" dirty="0" smtClean="0"/>
              <a:t>organisation</a:t>
            </a:r>
          </a:p>
          <a:p>
            <a:pPr marL="0" indent="0">
              <a:buNone/>
            </a:pPr>
            <a:r>
              <a:rPr lang="da-DK" dirty="0" smtClean="0"/>
              <a:t>• </a:t>
            </a:r>
            <a:r>
              <a:rPr lang="da-DK" b="1" dirty="0" smtClean="0"/>
              <a:t>bestyrelse</a:t>
            </a:r>
            <a:r>
              <a:rPr lang="da-DK" dirty="0" smtClean="0"/>
              <a:t>, herunder krævede kompetencer, sammensætning og eventuel valgperiode</a:t>
            </a:r>
          </a:p>
          <a:p>
            <a:pPr marL="0" indent="0">
              <a:buNone/>
            </a:pPr>
            <a:r>
              <a:rPr lang="da-DK" dirty="0" smtClean="0"/>
              <a:t>• retningslinjer for </a:t>
            </a:r>
            <a:r>
              <a:rPr lang="da-DK" b="1" dirty="0" smtClean="0"/>
              <a:t>økonomi- og projektledelse</a:t>
            </a:r>
            <a:r>
              <a:rPr lang="da-DK" dirty="0" smtClean="0"/>
              <a:t>, herunder regelmæssig rapportering m.v. og overordnede forretningsgange herfor</a:t>
            </a:r>
          </a:p>
          <a:p>
            <a:pPr marL="0" indent="0">
              <a:buNone/>
            </a:pPr>
            <a:r>
              <a:rPr lang="da-DK" dirty="0" smtClean="0"/>
              <a:t>• retningslinjer for løbende </a:t>
            </a:r>
            <a:r>
              <a:rPr lang="da-DK" b="1" dirty="0" smtClean="0"/>
              <a:t>rapportering</a:t>
            </a:r>
            <a:r>
              <a:rPr lang="da-DK" dirty="0" smtClean="0"/>
              <a:t> til bestyrelsen og til tilskudsydere</a:t>
            </a:r>
          </a:p>
          <a:p>
            <a:pPr marL="0" indent="0">
              <a:buNone/>
            </a:pPr>
            <a:r>
              <a:rPr lang="da-DK" dirty="0" smtClean="0"/>
              <a:t>• væsentlige </a:t>
            </a:r>
            <a:r>
              <a:rPr lang="da-DK" b="1" dirty="0" smtClean="0"/>
              <a:t>job- og ansvarsbeskrivelser</a:t>
            </a:r>
          </a:p>
          <a:p>
            <a:pPr marL="0" indent="0">
              <a:buNone/>
            </a:pPr>
            <a:r>
              <a:rPr lang="da-DK" dirty="0" smtClean="0"/>
              <a:t>• proces for </a:t>
            </a:r>
            <a:r>
              <a:rPr lang="da-DK" b="1" dirty="0" smtClean="0"/>
              <a:t>evaluering</a:t>
            </a:r>
            <a:r>
              <a:rPr lang="da-DK" dirty="0" smtClean="0"/>
              <a:t> af projektet.</a:t>
            </a:r>
            <a:endParaRPr lang="da-DK" dirty="0"/>
          </a:p>
        </p:txBody>
      </p:sp>
      <p:sp>
        <p:nvSpPr>
          <p:cNvPr id="6" name="Tekstfelt 5"/>
          <p:cNvSpPr txBox="1"/>
          <p:nvPr/>
        </p:nvSpPr>
        <p:spPr>
          <a:xfrm>
            <a:off x="366810" y="497707"/>
            <a:ext cx="986167" cy="677108"/>
          </a:xfrm>
          <a:prstGeom prst="rect">
            <a:avLst/>
          </a:prstGeom>
          <a:noFill/>
        </p:spPr>
        <p:txBody>
          <a:bodyPr wrap="none" rtlCol="0">
            <a:spAutoFit/>
          </a:bodyPr>
          <a:lstStyle/>
          <a:p>
            <a:r>
              <a:rPr lang="da-DK" dirty="0" smtClean="0"/>
              <a:t>[fortsat] </a:t>
            </a:r>
            <a:endParaRPr lang="da-DK" dirty="0"/>
          </a:p>
          <a:p>
            <a:endParaRPr lang="da-DK" sz="2000" dirty="0"/>
          </a:p>
        </p:txBody>
      </p:sp>
    </p:spTree>
    <p:extLst>
      <p:ext uri="{BB962C8B-B14F-4D97-AF65-F5344CB8AC3E}">
        <p14:creationId xmlns:p14="http://schemas.microsoft.com/office/powerpoint/2010/main" val="4293535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2. BESTYRELSE - I</a:t>
            </a:r>
            <a:endParaRPr lang="da-DK" dirty="0"/>
          </a:p>
        </p:txBody>
      </p:sp>
      <p:sp>
        <p:nvSpPr>
          <p:cNvPr id="3" name="Pladsholder til indhold 2"/>
          <p:cNvSpPr>
            <a:spLocks noGrp="1"/>
          </p:cNvSpPr>
          <p:nvPr>
            <p:ph idx="1"/>
          </p:nvPr>
        </p:nvSpPr>
        <p:spPr>
          <a:xfrm>
            <a:off x="827584" y="836712"/>
            <a:ext cx="7338392" cy="4512501"/>
          </a:xfrm>
        </p:spPr>
        <p:txBody>
          <a:bodyPr>
            <a:normAutofit fontScale="85000" lnSpcReduction="10000"/>
          </a:bodyPr>
          <a:lstStyle/>
          <a:p>
            <a:pPr marL="0" indent="0">
              <a:buNone/>
            </a:pPr>
            <a:r>
              <a:rPr lang="da-DK" b="1" dirty="0"/>
              <a:t>DET ANBEFALES </a:t>
            </a:r>
            <a:r>
              <a:rPr lang="da-DK" dirty="0"/>
              <a:t>at projektet ledes af en </a:t>
            </a:r>
            <a:r>
              <a:rPr lang="da-DK" b="1" dirty="0"/>
              <a:t>bestyrelse</a:t>
            </a:r>
            <a:r>
              <a:rPr lang="da-DK" dirty="0"/>
              <a:t>, der </a:t>
            </a:r>
            <a:r>
              <a:rPr lang="da-DK" dirty="0" smtClean="0"/>
              <a:t>varetager den </a:t>
            </a:r>
            <a:r>
              <a:rPr lang="da-DK" dirty="0"/>
              <a:t>overordnede og strategiske ledelse og har ansvaret </a:t>
            </a:r>
            <a:r>
              <a:rPr lang="da-DK" dirty="0" smtClean="0"/>
              <a:t>for projektet.</a:t>
            </a:r>
          </a:p>
          <a:p>
            <a:pPr marL="0" indent="0">
              <a:buNone/>
            </a:pPr>
            <a:endParaRPr lang="da-DK" dirty="0" smtClean="0"/>
          </a:p>
          <a:p>
            <a:pPr marL="0" indent="0">
              <a:buNone/>
            </a:pPr>
            <a:r>
              <a:rPr lang="da-DK" b="1" dirty="0"/>
              <a:t>DET ANBEFALES </a:t>
            </a:r>
            <a:r>
              <a:rPr lang="da-DK" dirty="0"/>
              <a:t>at bestyrelsen på etableringstidspunktet </a:t>
            </a:r>
            <a:r>
              <a:rPr lang="da-DK" dirty="0" smtClean="0"/>
              <a:t>og derefter </a:t>
            </a:r>
            <a:r>
              <a:rPr lang="da-DK" dirty="0"/>
              <a:t>regelmæssigt vurderer og fastlægger</a:t>
            </a:r>
          </a:p>
          <a:p>
            <a:pPr marL="0" indent="0">
              <a:buNone/>
            </a:pPr>
            <a:r>
              <a:rPr lang="da-DK" dirty="0"/>
              <a:t>• hvilke </a:t>
            </a:r>
            <a:r>
              <a:rPr lang="da-DK" b="1" dirty="0"/>
              <a:t>kompetencer</a:t>
            </a:r>
            <a:r>
              <a:rPr lang="da-DK" dirty="0"/>
              <a:t> bestyrelsen skal råde over for bedst </a:t>
            </a:r>
            <a:r>
              <a:rPr lang="da-DK" dirty="0" smtClean="0"/>
              <a:t>muligt at </a:t>
            </a:r>
            <a:r>
              <a:rPr lang="da-DK" dirty="0"/>
              <a:t>kunne udføre sine opgaver</a:t>
            </a:r>
          </a:p>
          <a:p>
            <a:pPr marL="0" indent="0">
              <a:buNone/>
            </a:pPr>
            <a:r>
              <a:rPr lang="da-DK" dirty="0"/>
              <a:t>• de enkelte medlemmers </a:t>
            </a:r>
            <a:r>
              <a:rPr lang="da-DK" b="1" dirty="0"/>
              <a:t>særlige kompetencer</a:t>
            </a:r>
          </a:p>
          <a:p>
            <a:pPr marL="0" indent="0">
              <a:buNone/>
            </a:pPr>
            <a:r>
              <a:rPr lang="da-DK" dirty="0"/>
              <a:t>• bestyrelsens </a:t>
            </a:r>
            <a:r>
              <a:rPr lang="da-DK" b="1" dirty="0"/>
              <a:t>sammensætning</a:t>
            </a:r>
            <a:r>
              <a:rPr lang="da-DK" dirty="0"/>
              <a:t> i.f.t. til mangfoldighed (fx </a:t>
            </a:r>
            <a:r>
              <a:rPr lang="da-DK" dirty="0" smtClean="0"/>
              <a:t>køn, alder</a:t>
            </a:r>
            <a:r>
              <a:rPr lang="da-DK" dirty="0"/>
              <a:t>, kompetence, etnicitet</a:t>
            </a:r>
            <a:r>
              <a:rPr lang="da-DK" dirty="0" smtClean="0"/>
              <a:t>).</a:t>
            </a:r>
          </a:p>
          <a:p>
            <a:pPr marL="0" indent="0">
              <a:buNone/>
            </a:pPr>
            <a:endParaRPr lang="da-DK" dirty="0" smtClean="0"/>
          </a:p>
          <a:p>
            <a:pPr marL="0" indent="0">
              <a:buNone/>
            </a:pPr>
            <a:r>
              <a:rPr lang="da-DK" b="1" dirty="0"/>
              <a:t>DET ANBEFALES </a:t>
            </a:r>
            <a:r>
              <a:rPr lang="da-DK" dirty="0"/>
              <a:t>at en passende del af bestyrelsens medlemmer er </a:t>
            </a:r>
            <a:r>
              <a:rPr lang="da-DK" b="1" dirty="0"/>
              <a:t>uafhængige af særinteresser </a:t>
            </a:r>
            <a:r>
              <a:rPr lang="da-DK" dirty="0"/>
              <a:t>i forhold til projektet, og at formanden for bestyrelsen tillige bør være uafhængig. </a:t>
            </a:r>
            <a:r>
              <a:rPr lang="da-DK" i="1" dirty="0"/>
              <a:t>NB! </a:t>
            </a:r>
          </a:p>
          <a:p>
            <a:pPr marL="0" indent="0">
              <a:buNone/>
            </a:pPr>
            <a:endParaRPr lang="da-DK" dirty="0" smtClean="0"/>
          </a:p>
          <a:p>
            <a:pPr marL="0" indent="0">
              <a:buNone/>
            </a:pPr>
            <a:endParaRPr lang="da-DK" dirty="0" smtClean="0"/>
          </a:p>
        </p:txBody>
      </p:sp>
    </p:spTree>
    <p:extLst>
      <p:ext uri="{BB962C8B-B14F-4D97-AF65-F5344CB8AC3E}">
        <p14:creationId xmlns:p14="http://schemas.microsoft.com/office/powerpoint/2010/main" val="36465948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2. BESTYRELSE - II</a:t>
            </a:r>
            <a:endParaRPr lang="da-DK" dirty="0"/>
          </a:p>
        </p:txBody>
      </p:sp>
      <p:sp>
        <p:nvSpPr>
          <p:cNvPr id="3" name="Pladsholder til indhold 2"/>
          <p:cNvSpPr>
            <a:spLocks noGrp="1"/>
          </p:cNvSpPr>
          <p:nvPr>
            <p:ph idx="1"/>
          </p:nvPr>
        </p:nvSpPr>
        <p:spPr>
          <a:xfrm>
            <a:off x="762000" y="692696"/>
            <a:ext cx="7543800" cy="4512501"/>
          </a:xfrm>
        </p:spPr>
        <p:txBody>
          <a:bodyPr>
            <a:normAutofit fontScale="85000" lnSpcReduction="10000"/>
          </a:bodyPr>
          <a:lstStyle/>
          <a:p>
            <a:pPr marL="0" indent="0">
              <a:buNone/>
            </a:pPr>
            <a:endParaRPr lang="da-DK" dirty="0" smtClean="0"/>
          </a:p>
          <a:p>
            <a:pPr marL="0" indent="0">
              <a:buNone/>
            </a:pPr>
            <a:r>
              <a:rPr lang="da-DK" b="1" dirty="0"/>
              <a:t>DET ANBEFALES </a:t>
            </a:r>
            <a:r>
              <a:rPr lang="da-DK" dirty="0"/>
              <a:t>at et </a:t>
            </a:r>
            <a:r>
              <a:rPr lang="da-DK" b="1" dirty="0"/>
              <a:t>nyt bestyrelsesmedlem grundigt </a:t>
            </a:r>
            <a:r>
              <a:rPr lang="da-DK" b="1" dirty="0" smtClean="0"/>
              <a:t>introduceres </a:t>
            </a:r>
            <a:r>
              <a:rPr lang="da-DK" dirty="0" smtClean="0"/>
              <a:t>til </a:t>
            </a:r>
            <a:r>
              <a:rPr lang="da-DK" dirty="0"/>
              <a:t>projektet og projektets hjemmelsgrundlag, </a:t>
            </a:r>
            <a:r>
              <a:rPr lang="da-DK" dirty="0" smtClean="0"/>
              <a:t>herunder dets </a:t>
            </a:r>
            <a:r>
              <a:rPr lang="da-DK" dirty="0"/>
              <a:t>formål, indholdsmæssige mål, økonomi, finansielle </a:t>
            </a:r>
            <a:r>
              <a:rPr lang="da-DK" dirty="0" smtClean="0"/>
              <a:t>stilling, personlig </a:t>
            </a:r>
            <a:r>
              <a:rPr lang="da-DK" dirty="0"/>
              <a:t>hæftelse og risici, samt at nye </a:t>
            </a:r>
            <a:r>
              <a:rPr lang="da-DK" dirty="0" smtClean="0"/>
              <a:t>bestyrelsesmedlemmer gives </a:t>
            </a:r>
            <a:r>
              <a:rPr lang="da-DK" dirty="0"/>
              <a:t>en grundig information om bestyrelsesmedlemmers opgaver</a:t>
            </a:r>
            <a:r>
              <a:rPr lang="da-DK" dirty="0" smtClean="0"/>
              <a:t>, pligter </a:t>
            </a:r>
            <a:r>
              <a:rPr lang="da-DK" dirty="0"/>
              <a:t>og ansvar, reglerne om bestyrelsesansvar, ansvar </a:t>
            </a:r>
            <a:r>
              <a:rPr lang="da-DK" dirty="0" smtClean="0"/>
              <a:t>for regnskabsaflæggelse</a:t>
            </a:r>
            <a:r>
              <a:rPr lang="da-DK" dirty="0"/>
              <a:t>, ansvar i relation til skatte- og afgiftslovgivningen</a:t>
            </a:r>
            <a:r>
              <a:rPr lang="da-DK" dirty="0" smtClean="0"/>
              <a:t>, EU’s </a:t>
            </a:r>
            <a:r>
              <a:rPr lang="da-DK" dirty="0"/>
              <a:t>statsstøtteregler m.v</a:t>
            </a:r>
            <a:r>
              <a:rPr lang="da-DK" dirty="0" smtClean="0"/>
              <a:t>.</a:t>
            </a:r>
          </a:p>
          <a:p>
            <a:pPr marL="0" indent="0">
              <a:buNone/>
            </a:pPr>
            <a:endParaRPr lang="da-DK" dirty="0" smtClean="0"/>
          </a:p>
          <a:p>
            <a:pPr marL="0" indent="0">
              <a:buNone/>
            </a:pPr>
            <a:r>
              <a:rPr lang="da-DK" b="1" dirty="0"/>
              <a:t>DET ANBEFALES </a:t>
            </a:r>
            <a:r>
              <a:rPr lang="da-DK" dirty="0"/>
              <a:t>at bestyrelsen fastlægger en </a:t>
            </a:r>
            <a:r>
              <a:rPr lang="da-DK" b="1" dirty="0" smtClean="0"/>
              <a:t>evaluerings-procedure</a:t>
            </a:r>
            <a:r>
              <a:rPr lang="da-DK" dirty="0" smtClean="0"/>
              <a:t>, hvor </a:t>
            </a:r>
            <a:r>
              <a:rPr lang="da-DK" dirty="0"/>
              <a:t>bestyrelsens, formandens og de individuelle </a:t>
            </a:r>
            <a:r>
              <a:rPr lang="da-DK" dirty="0" smtClean="0"/>
              <a:t>medlemmers udførelse </a:t>
            </a:r>
            <a:r>
              <a:rPr lang="da-DK" dirty="0"/>
              <a:t>af deres hverv og resultater årligt evalueres, </a:t>
            </a:r>
            <a:r>
              <a:rPr lang="da-DK" dirty="0" smtClean="0"/>
              <a:t>samt at </a:t>
            </a:r>
            <a:r>
              <a:rPr lang="da-DK" dirty="0"/>
              <a:t>direktionens arbejde og resultater ligeledes årligt evalueres</a:t>
            </a:r>
            <a:r>
              <a:rPr lang="da-DK" dirty="0" smtClean="0"/>
              <a:t>. Resultatet </a:t>
            </a:r>
            <a:r>
              <a:rPr lang="da-DK" dirty="0"/>
              <a:t>drøftes i bestyrelsen.</a:t>
            </a:r>
            <a:endParaRPr lang="da-DK" dirty="0" smtClean="0"/>
          </a:p>
          <a:p>
            <a:pPr marL="0" indent="0">
              <a:buNone/>
            </a:pPr>
            <a:endParaRPr lang="da-DK" dirty="0"/>
          </a:p>
        </p:txBody>
      </p:sp>
    </p:spTree>
    <p:extLst>
      <p:ext uri="{BB962C8B-B14F-4D97-AF65-F5344CB8AC3E}">
        <p14:creationId xmlns:p14="http://schemas.microsoft.com/office/powerpoint/2010/main" val="554545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3. DIREKTION</a:t>
            </a:r>
            <a:endParaRPr lang="da-DK" dirty="0"/>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a:t>DET ANBEFALES </a:t>
            </a:r>
            <a:r>
              <a:rPr lang="da-DK" dirty="0"/>
              <a:t>at bestyrelsen ansætter en direktion </a:t>
            </a:r>
            <a:r>
              <a:rPr lang="da-DK" dirty="0" smtClean="0"/>
              <a:t>til at </a:t>
            </a:r>
            <a:r>
              <a:rPr lang="da-DK" dirty="0"/>
              <a:t>varetage den daglige ledelse af projektet samt </a:t>
            </a:r>
            <a:r>
              <a:rPr lang="da-DK" dirty="0" smtClean="0"/>
              <a:t>fastlægger skriftlige </a:t>
            </a:r>
            <a:r>
              <a:rPr lang="da-DK" dirty="0"/>
              <a:t>retningslinjer og anvisninger for direktionens </a:t>
            </a:r>
            <a:r>
              <a:rPr lang="da-DK" dirty="0" smtClean="0"/>
              <a:t>arbejde og </a:t>
            </a:r>
            <a:r>
              <a:rPr lang="da-DK" dirty="0"/>
              <a:t>rapportering og kommunikation til bestyrelsen. Endvidere </a:t>
            </a:r>
            <a:r>
              <a:rPr lang="da-DK" dirty="0" smtClean="0"/>
              <a:t>fastlægger bestyrelsen </a:t>
            </a:r>
            <a:r>
              <a:rPr lang="da-DK" dirty="0"/>
              <a:t>klare skriftlige bemyndigelser til </a:t>
            </a:r>
            <a:r>
              <a:rPr lang="da-DK" dirty="0" smtClean="0"/>
              <a:t>direktionen og </a:t>
            </a:r>
            <a:r>
              <a:rPr lang="da-DK" dirty="0"/>
              <a:t>rammer for evaluering af direktionens arbejde.</a:t>
            </a:r>
          </a:p>
        </p:txBody>
      </p:sp>
    </p:spTree>
    <p:extLst>
      <p:ext uri="{BB962C8B-B14F-4D97-AF65-F5344CB8AC3E}">
        <p14:creationId xmlns:p14="http://schemas.microsoft.com/office/powerpoint/2010/main" val="32231645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4. PROJEKTSTYRING</a:t>
            </a:r>
            <a:endParaRPr lang="da-DK" dirty="0"/>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a:t>DET ANBEFALES </a:t>
            </a:r>
            <a:r>
              <a:rPr lang="da-DK" dirty="0"/>
              <a:t>at direktionen etablerer en egnet </a:t>
            </a:r>
            <a:r>
              <a:rPr lang="da-DK" dirty="0" smtClean="0"/>
              <a:t>projektstyring af </a:t>
            </a:r>
            <a:r>
              <a:rPr lang="da-DK" dirty="0"/>
              <a:t>projektet.</a:t>
            </a:r>
          </a:p>
        </p:txBody>
      </p:sp>
    </p:spTree>
    <p:extLst>
      <p:ext uri="{BB962C8B-B14F-4D97-AF65-F5344CB8AC3E}">
        <p14:creationId xmlns:p14="http://schemas.microsoft.com/office/powerpoint/2010/main" val="10266612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7543800" cy="1056117"/>
          </a:xfrm>
        </p:spPr>
        <p:txBody>
          <a:bodyPr>
            <a:noAutofit/>
          </a:bodyPr>
          <a:lstStyle/>
          <a:p>
            <a:r>
              <a:rPr lang="da-DK" sz="4400" dirty="0" smtClean="0"/>
              <a:t>5. ØKNOMI- </a:t>
            </a:r>
            <a:r>
              <a:rPr lang="da-DK" sz="4400" dirty="0"/>
              <a:t>OG BUDGETSTYRING, REGNSKAB OG REVISION M.V. </a:t>
            </a:r>
          </a:p>
        </p:txBody>
      </p:sp>
      <p:sp>
        <p:nvSpPr>
          <p:cNvPr id="3" name="Pladsholder til indhold 2"/>
          <p:cNvSpPr>
            <a:spLocks noGrp="1"/>
          </p:cNvSpPr>
          <p:nvPr>
            <p:ph idx="1"/>
          </p:nvPr>
        </p:nvSpPr>
        <p:spPr>
          <a:xfrm>
            <a:off x="762000" y="548681"/>
            <a:ext cx="7842448" cy="3816424"/>
          </a:xfrm>
        </p:spPr>
        <p:txBody>
          <a:bodyPr>
            <a:normAutofit fontScale="85000" lnSpcReduction="10000"/>
          </a:bodyPr>
          <a:lstStyle/>
          <a:p>
            <a:pPr marL="0" indent="0">
              <a:buNone/>
            </a:pPr>
            <a:r>
              <a:rPr lang="da-DK" b="1" dirty="0"/>
              <a:t>DET ANBEFALES </a:t>
            </a:r>
            <a:r>
              <a:rPr lang="da-DK" dirty="0"/>
              <a:t>at der ved projektets etablering og </a:t>
            </a:r>
            <a:r>
              <a:rPr lang="da-DK" dirty="0" smtClean="0"/>
              <a:t>herefter mindst </a:t>
            </a:r>
            <a:r>
              <a:rPr lang="da-DK" dirty="0"/>
              <a:t>én gang årligt eller med passende mellemrum </a:t>
            </a:r>
            <a:r>
              <a:rPr lang="da-DK" dirty="0" smtClean="0"/>
              <a:t>udarbejdes og </a:t>
            </a:r>
            <a:r>
              <a:rPr lang="da-DK" dirty="0"/>
              <a:t>vedtages et budget, herunder et likviditetsbudget, for </a:t>
            </a:r>
            <a:r>
              <a:rPr lang="da-DK" dirty="0" smtClean="0"/>
              <a:t>de kommende </a:t>
            </a:r>
            <a:r>
              <a:rPr lang="da-DK" dirty="0"/>
              <a:t>12 måneder – eller for den eventuelle kortere </a:t>
            </a:r>
            <a:r>
              <a:rPr lang="da-DK" dirty="0" smtClean="0"/>
              <a:t>periode, projektet </a:t>
            </a:r>
            <a:r>
              <a:rPr lang="da-DK" dirty="0"/>
              <a:t>ventes at løbe. Eventuelle væsentlige </a:t>
            </a:r>
            <a:r>
              <a:rPr lang="da-DK" dirty="0" smtClean="0"/>
              <a:t>forudsætninger, risici </a:t>
            </a:r>
            <a:r>
              <a:rPr lang="da-DK" dirty="0"/>
              <a:t>eller usikkerheder skal fremgå.</a:t>
            </a:r>
          </a:p>
          <a:p>
            <a:pPr marL="0" indent="0">
              <a:buNone/>
            </a:pPr>
            <a:endParaRPr lang="da-DK" dirty="0"/>
          </a:p>
          <a:p>
            <a:pPr marL="0" indent="0">
              <a:buNone/>
            </a:pPr>
            <a:r>
              <a:rPr lang="da-DK" b="1" dirty="0"/>
              <a:t>DET ANBEFALES </a:t>
            </a:r>
            <a:r>
              <a:rPr lang="da-DK" dirty="0"/>
              <a:t>at bestyrelsen på hvert møde følger op </a:t>
            </a:r>
            <a:r>
              <a:rPr lang="da-DK" dirty="0" smtClean="0"/>
              <a:t>på budgetter</a:t>
            </a:r>
            <a:r>
              <a:rPr lang="da-DK" dirty="0"/>
              <a:t>, herunder likviditetsbudgetter, samt tager stilling </a:t>
            </a:r>
            <a:r>
              <a:rPr lang="da-DK" dirty="0" smtClean="0"/>
              <a:t>til væsentlige </a:t>
            </a:r>
            <a:r>
              <a:rPr lang="da-DK" dirty="0"/>
              <a:t>budgetafvigelser, risici og usikkerheder og kapitalberedskabet</a:t>
            </a:r>
            <a:r>
              <a:rPr lang="da-DK" dirty="0" smtClean="0"/>
              <a:t>.</a:t>
            </a:r>
          </a:p>
          <a:p>
            <a:pPr marL="0" indent="0">
              <a:buNone/>
            </a:pPr>
            <a:endParaRPr lang="da-DK" dirty="0" smtClean="0"/>
          </a:p>
          <a:p>
            <a:pPr marL="0" indent="0">
              <a:buNone/>
            </a:pPr>
            <a:r>
              <a:rPr lang="da-DK" b="1" dirty="0"/>
              <a:t>DET ANBEFALES </a:t>
            </a:r>
            <a:r>
              <a:rPr lang="da-DK" dirty="0"/>
              <a:t>at bestyrelsen sikrer, at der udarbejdes et </a:t>
            </a:r>
            <a:r>
              <a:rPr lang="da-DK" dirty="0" smtClean="0"/>
              <a:t>årsregnskab/regnskab</a:t>
            </a:r>
            <a:r>
              <a:rPr lang="da-DK" dirty="0"/>
              <a:t>, som revideres af en statsautoriseret revisor.</a:t>
            </a:r>
          </a:p>
        </p:txBody>
      </p:sp>
    </p:spTree>
    <p:extLst>
      <p:ext uri="{BB962C8B-B14F-4D97-AF65-F5344CB8AC3E}">
        <p14:creationId xmlns:p14="http://schemas.microsoft.com/office/powerpoint/2010/main" val="41169578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6. RISIKOSTYRING</a:t>
            </a:r>
            <a:endParaRPr lang="da-DK" dirty="0"/>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a:t>DET ANBEFALES </a:t>
            </a:r>
            <a:r>
              <a:rPr lang="da-DK" dirty="0"/>
              <a:t>at bestyrelsen ved projektets etablering </a:t>
            </a:r>
            <a:r>
              <a:rPr lang="da-DK" dirty="0" smtClean="0"/>
              <a:t>og med </a:t>
            </a:r>
            <a:r>
              <a:rPr lang="da-DK" dirty="0"/>
              <a:t>passende mellemrum vurderer de væsentligste </a:t>
            </a:r>
            <a:r>
              <a:rPr lang="da-DK" dirty="0" smtClean="0"/>
              <a:t>usikkerheder og </a:t>
            </a:r>
            <a:r>
              <a:rPr lang="da-DK" dirty="0"/>
              <a:t>risici i projektet, samt at direktionen regelmæssigt </a:t>
            </a:r>
            <a:r>
              <a:rPr lang="da-DK" dirty="0" smtClean="0"/>
              <a:t>rapporterer til </a:t>
            </a:r>
            <a:r>
              <a:rPr lang="da-DK" dirty="0"/>
              <a:t>bestyrelsen om udviklingen heri.</a:t>
            </a:r>
          </a:p>
        </p:txBody>
      </p:sp>
    </p:spTree>
    <p:extLst>
      <p:ext uri="{BB962C8B-B14F-4D97-AF65-F5344CB8AC3E}">
        <p14:creationId xmlns:p14="http://schemas.microsoft.com/office/powerpoint/2010/main" val="919486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7. FRIVILLIGE</a:t>
            </a:r>
            <a:endParaRPr lang="da-DK" dirty="0"/>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smtClean="0"/>
              <a:t>DET </a:t>
            </a:r>
            <a:r>
              <a:rPr lang="da-DK" b="1" dirty="0"/>
              <a:t>ANBEFALES </a:t>
            </a:r>
            <a:r>
              <a:rPr lang="da-DK" dirty="0"/>
              <a:t>at bestyrelsen i forbindelse med </a:t>
            </a:r>
            <a:r>
              <a:rPr lang="da-DK" dirty="0" smtClean="0"/>
              <a:t>forberedelse og </a:t>
            </a:r>
            <a:r>
              <a:rPr lang="da-DK" dirty="0"/>
              <a:t>etablering af et projekt vurderer, hvilke opgaver der kan </a:t>
            </a:r>
            <a:r>
              <a:rPr lang="da-DK" dirty="0" smtClean="0"/>
              <a:t>varetages af </a:t>
            </a:r>
            <a:r>
              <a:rPr lang="da-DK" dirty="0"/>
              <a:t>frivillige, og i hvilket omfang disse opgaver skal </a:t>
            </a:r>
            <a:r>
              <a:rPr lang="da-DK" dirty="0" smtClean="0"/>
              <a:t>udføres af </a:t>
            </a:r>
            <a:r>
              <a:rPr lang="da-DK" dirty="0"/>
              <a:t>frivillige, samt at direktionen udarbejder en plan for brugen </a:t>
            </a:r>
            <a:r>
              <a:rPr lang="da-DK" dirty="0" smtClean="0"/>
              <a:t>af frivillige</a:t>
            </a:r>
            <a:r>
              <a:rPr lang="da-DK" dirty="0"/>
              <a:t>, der forelægges til godkendelse af bestyrelsen.</a:t>
            </a:r>
          </a:p>
        </p:txBody>
      </p:sp>
    </p:spTree>
    <p:extLst>
      <p:ext uri="{BB962C8B-B14F-4D97-AF65-F5344CB8AC3E}">
        <p14:creationId xmlns:p14="http://schemas.microsoft.com/office/powerpoint/2010/main" val="976675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6781800" cy="1056117"/>
          </a:xfrm>
        </p:spPr>
        <p:txBody>
          <a:bodyPr>
            <a:normAutofit/>
          </a:bodyPr>
          <a:lstStyle/>
          <a:p>
            <a:r>
              <a:rPr lang="da-DK" dirty="0" smtClean="0"/>
              <a:t>8. SIKKERHED</a:t>
            </a:r>
            <a:endParaRPr lang="da-DK" dirty="0"/>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smtClean="0"/>
              <a:t>DET </a:t>
            </a:r>
            <a:r>
              <a:rPr lang="da-DK" b="1" dirty="0"/>
              <a:t>ANBEFALES </a:t>
            </a:r>
            <a:r>
              <a:rPr lang="da-DK" dirty="0"/>
              <a:t>at bestyrelsen i forbindelse med </a:t>
            </a:r>
            <a:r>
              <a:rPr lang="da-DK" dirty="0" smtClean="0"/>
              <a:t>beslutningen om </a:t>
            </a:r>
            <a:r>
              <a:rPr lang="da-DK" dirty="0"/>
              <a:t>etablering af et projekt og løbende herefter </a:t>
            </a:r>
            <a:r>
              <a:rPr lang="da-DK" dirty="0" smtClean="0"/>
              <a:t>vurderer sikkerheds- </a:t>
            </a:r>
            <a:r>
              <a:rPr lang="da-DK" dirty="0"/>
              <a:t>og beredskabsforhold med politi- og </a:t>
            </a:r>
            <a:r>
              <a:rPr lang="da-DK" dirty="0" smtClean="0"/>
              <a:t>beredskabsmyndighederne, samt </a:t>
            </a:r>
            <a:r>
              <a:rPr lang="da-DK" dirty="0"/>
              <a:t>at direktionen regelmæssigt under </a:t>
            </a:r>
            <a:r>
              <a:rPr lang="da-DK" dirty="0" smtClean="0"/>
              <a:t>projektet risikovurderer </a:t>
            </a:r>
            <a:r>
              <a:rPr lang="da-DK" dirty="0"/>
              <a:t>og tager stilling til sikkerhed i relation til </a:t>
            </a:r>
            <a:r>
              <a:rPr lang="da-DK" dirty="0" smtClean="0"/>
              <a:t>konkrete aktiviteter </a:t>
            </a:r>
            <a:r>
              <a:rPr lang="da-DK" dirty="0"/>
              <a:t>og delprojekters gennemførelse, der forelægges bestyrelsen.</a:t>
            </a:r>
          </a:p>
        </p:txBody>
      </p:sp>
    </p:spTree>
    <p:extLst>
      <p:ext uri="{BB962C8B-B14F-4D97-AF65-F5344CB8AC3E}">
        <p14:creationId xmlns:p14="http://schemas.microsoft.com/office/powerpoint/2010/main" val="3181229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7626424" cy="1056117"/>
          </a:xfrm>
        </p:spPr>
        <p:txBody>
          <a:bodyPr>
            <a:normAutofit/>
          </a:bodyPr>
          <a:lstStyle/>
          <a:p>
            <a:r>
              <a:rPr lang="da-DK" sz="4400" dirty="0" smtClean="0"/>
              <a:t>9. ÅBENHED </a:t>
            </a:r>
            <a:r>
              <a:rPr lang="da-DK" sz="4400" dirty="0"/>
              <a:t>OG KOMMUNIKATION</a:t>
            </a:r>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smtClean="0"/>
              <a:t>DET </a:t>
            </a:r>
            <a:r>
              <a:rPr lang="da-DK" b="1" dirty="0"/>
              <a:t>ANBEFALES </a:t>
            </a:r>
            <a:r>
              <a:rPr lang="da-DK" dirty="0"/>
              <a:t>at bestyrelsen vedtager en </a:t>
            </a:r>
            <a:r>
              <a:rPr lang="da-DK" dirty="0" smtClean="0"/>
              <a:t>kommunikationspolitik, der </a:t>
            </a:r>
            <a:r>
              <a:rPr lang="da-DK" dirty="0"/>
              <a:t>indeholder retningslinjer for intern og ekstern kommunikation</a:t>
            </a:r>
            <a:r>
              <a:rPr lang="da-DK" dirty="0" smtClean="0"/>
              <a:t>, samt </a:t>
            </a:r>
            <a:r>
              <a:rPr lang="da-DK" dirty="0"/>
              <a:t>at der etableres procedurer, så væsentlige </a:t>
            </a:r>
            <a:r>
              <a:rPr lang="da-DK" dirty="0" smtClean="0"/>
              <a:t>oplysninger af </a:t>
            </a:r>
            <a:r>
              <a:rPr lang="da-DK" dirty="0"/>
              <a:t>betydning for interessenternes vurdering af </a:t>
            </a:r>
            <a:r>
              <a:rPr lang="da-DK" dirty="0" smtClean="0"/>
              <a:t>projektet rettidigt </a:t>
            </a:r>
            <a:r>
              <a:rPr lang="da-DK" dirty="0"/>
              <a:t>offentliggøres på en pålidelig og fyldestgørende måde.</a:t>
            </a:r>
          </a:p>
        </p:txBody>
      </p:sp>
    </p:spTree>
    <p:extLst>
      <p:ext uri="{BB962C8B-B14F-4D97-AF65-F5344CB8AC3E}">
        <p14:creationId xmlns:p14="http://schemas.microsoft.com/office/powerpoint/2010/main" val="1054136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061182"/>
            <a:ext cx="7770440" cy="1056117"/>
          </a:xfrm>
        </p:spPr>
        <p:txBody>
          <a:bodyPr>
            <a:noAutofit/>
          </a:bodyPr>
          <a:lstStyle/>
          <a:p>
            <a:r>
              <a:rPr lang="da-DK" sz="4000" dirty="0" smtClean="0"/>
              <a:t>10. EVALUERING </a:t>
            </a:r>
            <a:r>
              <a:rPr lang="da-DK" sz="4000" dirty="0"/>
              <a:t>OG </a:t>
            </a:r>
            <a:r>
              <a:rPr lang="da-DK" sz="4000" dirty="0" smtClean="0"/>
              <a:t>EFFEKTVURDERING</a:t>
            </a:r>
            <a:endParaRPr lang="da-DK" sz="4000" dirty="0"/>
          </a:p>
        </p:txBody>
      </p:sp>
      <p:sp>
        <p:nvSpPr>
          <p:cNvPr id="3" name="Pladsholder til indhold 2"/>
          <p:cNvSpPr>
            <a:spLocks noGrp="1"/>
          </p:cNvSpPr>
          <p:nvPr>
            <p:ph idx="1"/>
          </p:nvPr>
        </p:nvSpPr>
        <p:spPr>
          <a:xfrm>
            <a:off x="762000" y="548680"/>
            <a:ext cx="7543800" cy="4512501"/>
          </a:xfrm>
        </p:spPr>
        <p:txBody>
          <a:bodyPr>
            <a:normAutofit/>
          </a:bodyPr>
          <a:lstStyle/>
          <a:p>
            <a:pPr marL="0" indent="0">
              <a:buNone/>
            </a:pPr>
            <a:r>
              <a:rPr lang="da-DK" b="1" dirty="0" smtClean="0"/>
              <a:t>DET ANBEFALES </a:t>
            </a:r>
            <a:r>
              <a:rPr lang="da-DK" dirty="0" smtClean="0"/>
              <a:t>at </a:t>
            </a:r>
            <a:r>
              <a:rPr lang="da-DK" dirty="0"/>
              <a:t>bestyrelsen løbende gennemfører evaluering af status </a:t>
            </a:r>
            <a:r>
              <a:rPr lang="da-DK" dirty="0" smtClean="0"/>
              <a:t>for projektet </a:t>
            </a:r>
            <a:r>
              <a:rPr lang="da-DK" dirty="0"/>
              <a:t>og samarbejdet med de involverede interessenter, </a:t>
            </a:r>
            <a:r>
              <a:rPr lang="da-DK" dirty="0" smtClean="0"/>
              <a:t>samt at </a:t>
            </a:r>
            <a:r>
              <a:rPr lang="da-DK" dirty="0"/>
              <a:t>bestyrelsen løbende vurderer effekterne af projektet i </a:t>
            </a:r>
            <a:r>
              <a:rPr lang="da-DK" dirty="0" smtClean="0"/>
              <a:t>forhold til </a:t>
            </a:r>
            <a:r>
              <a:rPr lang="da-DK" dirty="0"/>
              <a:t>fx krav eller mål, tilskudsydere eller andre væsentlige </a:t>
            </a:r>
            <a:r>
              <a:rPr lang="da-DK" dirty="0" err="1" smtClean="0"/>
              <a:t>samarbejdsparter</a:t>
            </a:r>
            <a:r>
              <a:rPr lang="da-DK" dirty="0"/>
              <a:t> </a:t>
            </a:r>
            <a:r>
              <a:rPr lang="da-DK" dirty="0" smtClean="0"/>
              <a:t>har </a:t>
            </a:r>
            <a:r>
              <a:rPr lang="da-DK" dirty="0"/>
              <a:t>stillet.</a:t>
            </a:r>
          </a:p>
        </p:txBody>
      </p:sp>
    </p:spTree>
    <p:extLst>
      <p:ext uri="{BB962C8B-B14F-4D97-AF65-F5344CB8AC3E}">
        <p14:creationId xmlns:p14="http://schemas.microsoft.com/office/powerpoint/2010/main" val="18971236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4869160"/>
            <a:ext cx="7338392" cy="1080120"/>
          </a:xfrm>
        </p:spPr>
        <p:txBody>
          <a:bodyPr>
            <a:normAutofit/>
          </a:bodyPr>
          <a:lstStyle/>
          <a:p>
            <a:r>
              <a:rPr lang="da-DK" sz="4400" dirty="0" smtClean="0"/>
              <a:t>Vigtig redskab – ingen garanti</a:t>
            </a:r>
            <a:endParaRPr lang="da-DK" sz="4400" dirty="0"/>
          </a:p>
        </p:txBody>
      </p:sp>
      <p:sp>
        <p:nvSpPr>
          <p:cNvPr id="3" name="Pladsholder til indhold 2"/>
          <p:cNvSpPr>
            <a:spLocks noGrp="1"/>
          </p:cNvSpPr>
          <p:nvPr>
            <p:ph idx="1"/>
          </p:nvPr>
        </p:nvSpPr>
        <p:spPr>
          <a:xfrm>
            <a:off x="762000" y="836712"/>
            <a:ext cx="7543800" cy="3960440"/>
          </a:xfrm>
        </p:spPr>
        <p:txBody>
          <a:bodyPr>
            <a:normAutofit fontScale="92500"/>
          </a:bodyPr>
          <a:lstStyle/>
          <a:p>
            <a:pPr marL="0" indent="0">
              <a:buNone/>
            </a:pPr>
            <a:r>
              <a:rPr lang="da-DK" sz="3200" dirty="0" smtClean="0"/>
              <a:t>Anbefalingerne vil være </a:t>
            </a:r>
            <a:r>
              <a:rPr lang="da-DK" sz="3200" dirty="0"/>
              <a:t>et </a:t>
            </a:r>
            <a:r>
              <a:rPr lang="da-DK" sz="3200" dirty="0" smtClean="0"/>
              <a:t>vigtigt redskab </a:t>
            </a:r>
            <a:r>
              <a:rPr lang="da-DK" sz="3200" dirty="0"/>
              <a:t>– de er ingen garanti for succes, men et redskab </a:t>
            </a:r>
            <a:r>
              <a:rPr lang="da-DK" sz="3200" dirty="0" smtClean="0"/>
              <a:t>til at </a:t>
            </a:r>
            <a:r>
              <a:rPr lang="da-DK" sz="3200" dirty="0"/>
              <a:t>undgå økonomiske, ledelsesmæssige og </a:t>
            </a:r>
            <a:r>
              <a:rPr lang="da-DK" sz="3200" dirty="0" smtClean="0"/>
              <a:t>organisatoriske problemer</a:t>
            </a:r>
            <a:r>
              <a:rPr lang="da-DK" sz="3200" dirty="0"/>
              <a:t>. </a:t>
            </a:r>
            <a:endParaRPr lang="da-DK" sz="3200" dirty="0" smtClean="0"/>
          </a:p>
          <a:p>
            <a:pPr marL="0" indent="0">
              <a:buNone/>
            </a:pPr>
            <a:endParaRPr lang="da-DK" dirty="0"/>
          </a:p>
          <a:p>
            <a:pPr marL="0" indent="0">
              <a:buNone/>
            </a:pPr>
            <a:r>
              <a:rPr lang="da-DK" sz="2200" dirty="0" smtClean="0"/>
              <a:t>Følges </a:t>
            </a:r>
            <a:r>
              <a:rPr lang="da-DK" sz="2200" dirty="0"/>
              <a:t>anbefalingerne, har parterne gjort </a:t>
            </a:r>
            <a:r>
              <a:rPr lang="da-DK" sz="2200" dirty="0" smtClean="0"/>
              <a:t>en væsentlig </a:t>
            </a:r>
            <a:r>
              <a:rPr lang="da-DK" sz="2200" dirty="0"/>
              <a:t>indsats for at sikre, at problemer og </a:t>
            </a:r>
            <a:r>
              <a:rPr lang="da-DK" sz="2200" dirty="0" smtClean="0"/>
              <a:t>manglende succes </a:t>
            </a:r>
            <a:r>
              <a:rPr lang="da-DK" sz="2200" dirty="0"/>
              <a:t>ikke skyldes ledelsessvigt i forhold til gennemførelse</a:t>
            </a:r>
            <a:r>
              <a:rPr lang="da-DK" sz="2200" dirty="0" smtClean="0"/>
              <a:t>, styring</a:t>
            </a:r>
            <a:r>
              <a:rPr lang="da-DK" sz="2200" dirty="0"/>
              <a:t>, organisation og økonomi.</a:t>
            </a:r>
          </a:p>
        </p:txBody>
      </p:sp>
    </p:spTree>
    <p:extLst>
      <p:ext uri="{BB962C8B-B14F-4D97-AF65-F5344CB8AC3E}">
        <p14:creationId xmlns:p14="http://schemas.microsoft.com/office/powerpoint/2010/main" val="41994551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4572000"/>
            <a:ext cx="6781800" cy="1305272"/>
          </a:xfrm>
        </p:spPr>
        <p:txBody>
          <a:bodyPr/>
          <a:lstStyle/>
          <a:p>
            <a:r>
              <a:rPr lang="da-DK" dirty="0" smtClean="0"/>
              <a:t>Støttevilkår</a:t>
            </a:r>
            <a:endParaRPr lang="da-DK" dirty="0"/>
          </a:p>
        </p:txBody>
      </p:sp>
      <p:sp>
        <p:nvSpPr>
          <p:cNvPr id="3" name="Pladsholder til indhold 2"/>
          <p:cNvSpPr>
            <a:spLocks noGrp="1"/>
          </p:cNvSpPr>
          <p:nvPr>
            <p:ph idx="1"/>
          </p:nvPr>
        </p:nvSpPr>
        <p:spPr/>
        <p:txBody>
          <a:bodyPr>
            <a:normAutofit/>
          </a:bodyPr>
          <a:lstStyle/>
          <a:p>
            <a:r>
              <a:rPr lang="da-DK" sz="3200" dirty="0" smtClean="0"/>
              <a:t>Kulturministeren har gjort anbefalingerne til et støtte vilkår ved større, tværgående og risikofyldte kulturprojekter.</a:t>
            </a:r>
          </a:p>
          <a:p>
            <a:r>
              <a:rPr lang="da-DK" sz="3200" dirty="0" smtClean="0"/>
              <a:t>Følg – eller forklar princippet.</a:t>
            </a:r>
            <a:endParaRPr lang="da-DK" sz="3200" dirty="0"/>
          </a:p>
        </p:txBody>
      </p:sp>
    </p:spTree>
    <p:extLst>
      <p:ext uri="{BB962C8B-B14F-4D97-AF65-F5344CB8AC3E}">
        <p14:creationId xmlns:p14="http://schemas.microsoft.com/office/powerpoint/2010/main" val="3882515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1"/>
          </p:nvPr>
        </p:nvSpPr>
        <p:spPr>
          <a:xfrm>
            <a:off x="251520" y="2132856"/>
            <a:ext cx="5688632" cy="3456384"/>
          </a:xfrm>
        </p:spPr>
        <p:txBody>
          <a:bodyPr/>
          <a:lstStyle/>
          <a:p>
            <a:pPr marL="0" indent="0">
              <a:buNone/>
            </a:pPr>
            <a:r>
              <a:rPr lang="da-DK" dirty="0" smtClean="0"/>
              <a:t>Når stat, regioner eller (ikke mindst) kommuner giver støtte…</a:t>
            </a:r>
          </a:p>
          <a:p>
            <a:r>
              <a:rPr lang="da-DK" dirty="0" smtClean="0"/>
              <a:t>Hjemmel</a:t>
            </a:r>
          </a:p>
          <a:p>
            <a:r>
              <a:rPr lang="da-DK" dirty="0" smtClean="0"/>
              <a:t>Statsstøtte </a:t>
            </a:r>
          </a:p>
          <a:p>
            <a:r>
              <a:rPr lang="da-DK" dirty="0" smtClean="0"/>
              <a:t>Udbud</a:t>
            </a:r>
          </a:p>
          <a:p>
            <a:r>
              <a:rPr lang="da-DK" dirty="0" smtClean="0"/>
              <a:t>Styring</a:t>
            </a:r>
          </a:p>
          <a:p>
            <a:pPr marL="0" indent="0">
              <a:buNone/>
            </a:pPr>
            <a:endParaRPr lang="da-DK" dirty="0"/>
          </a:p>
          <a:p>
            <a:pPr marL="0" indent="0">
              <a:buNone/>
            </a:pPr>
            <a:r>
              <a:rPr lang="da-DK" dirty="0" smtClean="0">
                <a:solidFill>
                  <a:schemeClr val="bg2"/>
                </a:solidFill>
              </a:rPr>
              <a:t>Tip 1</a:t>
            </a:r>
            <a:r>
              <a:rPr lang="da-DK" dirty="0" smtClean="0"/>
              <a:t>: Lad dig ikke </a:t>
            </a:r>
            <a:r>
              <a:rPr lang="da-DK" dirty="0" err="1" smtClean="0"/>
              <a:t>forblænde</a:t>
            </a:r>
            <a:r>
              <a:rPr lang="da-DK" dirty="0" smtClean="0"/>
              <a:t> af ildsjælene!</a:t>
            </a:r>
          </a:p>
          <a:p>
            <a:pPr marL="0" indent="0">
              <a:buNone/>
            </a:pPr>
            <a:r>
              <a:rPr lang="da-DK" dirty="0" smtClean="0">
                <a:solidFill>
                  <a:schemeClr val="bg2"/>
                </a:solidFill>
              </a:rPr>
              <a:t>Tip 2</a:t>
            </a:r>
            <a:r>
              <a:rPr lang="da-DK" dirty="0" smtClean="0"/>
              <a:t>: Dræb ikke ildsjælene!</a:t>
            </a:r>
          </a:p>
          <a:p>
            <a:endParaRPr lang="da-DK" dirty="0"/>
          </a:p>
          <a:p>
            <a:endParaRPr lang="da-DK" dirty="0"/>
          </a:p>
        </p:txBody>
      </p:sp>
      <p:sp>
        <p:nvSpPr>
          <p:cNvPr id="3" name="Pladsholder til tekst 2"/>
          <p:cNvSpPr>
            <a:spLocks noGrp="1"/>
          </p:cNvSpPr>
          <p:nvPr>
            <p:ph type="body" sz="quarter" idx="17"/>
          </p:nvPr>
        </p:nvSpPr>
        <p:spPr/>
        <p:txBody>
          <a:bodyPr/>
          <a:lstStyle/>
          <a:p>
            <a:r>
              <a:rPr lang="da-DK" dirty="0" smtClean="0"/>
              <a:t>Kulturarrangementer – en juridisk cocktail…</a:t>
            </a:r>
            <a:endParaRPr lang="da-DK" dirty="0"/>
          </a:p>
        </p:txBody>
      </p:sp>
      <p:pic>
        <p:nvPicPr>
          <p:cNvPr id="5" name="Bille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2852936"/>
            <a:ext cx="2160000" cy="3250800"/>
          </a:xfrm>
          <a:prstGeom prst="rect">
            <a:avLst/>
          </a:prstGeom>
        </p:spPr>
      </p:pic>
    </p:spTree>
    <p:extLst>
      <p:ext uri="{BB962C8B-B14F-4D97-AF65-F5344CB8AC3E}">
        <p14:creationId xmlns:p14="http://schemas.microsoft.com/office/powerpoint/2010/main" val="7135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1"/>
          </p:nvPr>
        </p:nvSpPr>
        <p:spPr/>
        <p:txBody>
          <a:bodyPr>
            <a:normAutofit/>
          </a:bodyPr>
          <a:lstStyle/>
          <a:p>
            <a:pPr marL="0" indent="0">
              <a:buNone/>
            </a:pPr>
            <a:r>
              <a:rPr lang="da-DK" dirty="0" smtClean="0"/>
              <a:t>Projektet: Kommunalt samarbejde med en privat aktør </a:t>
            </a:r>
          </a:p>
          <a:p>
            <a:pPr marL="0" indent="0">
              <a:buNone/>
            </a:pPr>
            <a:r>
              <a:rPr lang="da-DK" dirty="0" smtClean="0"/>
              <a:t>Det kommunale baggrundstæppe: The ”</a:t>
            </a:r>
            <a:r>
              <a:rPr lang="da-DK" dirty="0" err="1" smtClean="0"/>
              <a:t>why</a:t>
            </a:r>
            <a:r>
              <a:rPr lang="da-DK" dirty="0" smtClean="0"/>
              <a:t>”</a:t>
            </a:r>
          </a:p>
          <a:p>
            <a:pPr marL="0" indent="0">
              <a:buNone/>
            </a:pPr>
            <a:endParaRPr lang="da-DK" dirty="0" smtClean="0"/>
          </a:p>
          <a:p>
            <a:pPr marL="0" indent="0">
              <a:buNone/>
            </a:pPr>
            <a:r>
              <a:rPr lang="da-DK" dirty="0" smtClean="0"/>
              <a:t>Teknik: Hvad karakterer hver krone? </a:t>
            </a:r>
          </a:p>
          <a:p>
            <a:r>
              <a:rPr lang="da-DK" dirty="0" smtClean="0"/>
              <a:t>Kommunen </a:t>
            </a:r>
            <a:r>
              <a:rPr lang="da-DK" dirty="0" smtClean="0">
                <a:solidFill>
                  <a:schemeClr val="bg2"/>
                </a:solidFill>
              </a:rPr>
              <a:t>udlejer arealer</a:t>
            </a:r>
          </a:p>
          <a:p>
            <a:pPr lvl="1"/>
            <a:r>
              <a:rPr lang="da-DK" sz="1600" dirty="0"/>
              <a:t>Prisfastsættelse, vilkår, tilgængelighed</a:t>
            </a:r>
            <a:endParaRPr lang="da-DK" sz="1600" dirty="0" smtClean="0"/>
          </a:p>
          <a:p>
            <a:r>
              <a:rPr lang="da-DK" dirty="0" smtClean="0"/>
              <a:t>Kommunen </a:t>
            </a:r>
            <a:r>
              <a:rPr lang="da-DK" dirty="0"/>
              <a:t>tegner </a:t>
            </a:r>
            <a:r>
              <a:rPr lang="da-DK" dirty="0" smtClean="0">
                <a:solidFill>
                  <a:schemeClr val="bg2"/>
                </a:solidFill>
              </a:rPr>
              <a:t>sponsorat</a:t>
            </a:r>
          </a:p>
          <a:p>
            <a:pPr lvl="1"/>
            <a:r>
              <a:rPr lang="da-DK" sz="1600" dirty="0"/>
              <a:t>Prisfastsættelse, udbud?, indhold, ”aktivering”</a:t>
            </a:r>
          </a:p>
          <a:p>
            <a:r>
              <a:rPr lang="da-DK" dirty="0" smtClean="0"/>
              <a:t>Kommunen </a:t>
            </a:r>
            <a:r>
              <a:rPr lang="da-DK" dirty="0"/>
              <a:t>yder </a:t>
            </a:r>
            <a:r>
              <a:rPr lang="da-DK" dirty="0" smtClean="0">
                <a:solidFill>
                  <a:schemeClr val="bg2"/>
                </a:solidFill>
              </a:rPr>
              <a:t>støtte</a:t>
            </a:r>
          </a:p>
          <a:p>
            <a:pPr lvl="1"/>
            <a:r>
              <a:rPr lang="da-DK" sz="1600" dirty="0" smtClean="0"/>
              <a:t>Hjemmel, formål, øremærkning, statsstøtte, årshjul</a:t>
            </a:r>
          </a:p>
        </p:txBody>
      </p:sp>
      <p:sp>
        <p:nvSpPr>
          <p:cNvPr id="3" name="Pladsholder til tekst 2"/>
          <p:cNvSpPr>
            <a:spLocks noGrp="1"/>
          </p:cNvSpPr>
          <p:nvPr>
            <p:ph type="body" sz="quarter" idx="17"/>
          </p:nvPr>
        </p:nvSpPr>
        <p:spPr/>
        <p:txBody>
          <a:bodyPr/>
          <a:lstStyle/>
          <a:p>
            <a:r>
              <a:rPr lang="da-DK" dirty="0" smtClean="0"/>
              <a:t>Læringspunkter fra </a:t>
            </a:r>
            <a:r>
              <a:rPr lang="da-DK" dirty="0" err="1" smtClean="0">
                <a:hlinkClick r:id="rId2"/>
              </a:rPr>
              <a:t>tinderbox</a:t>
            </a:r>
            <a:endParaRPr lang="da-DK" dirty="0"/>
          </a:p>
        </p:txBody>
      </p:sp>
      <p:pic>
        <p:nvPicPr>
          <p:cNvPr id="4" name="Bille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7" y="2235448"/>
            <a:ext cx="2156431" cy="3251200"/>
          </a:xfrm>
          <a:prstGeom prst="rect">
            <a:avLst/>
          </a:prstGeom>
        </p:spPr>
      </p:pic>
    </p:spTree>
    <p:extLst>
      <p:ext uri="{BB962C8B-B14F-4D97-AF65-F5344CB8AC3E}">
        <p14:creationId xmlns:p14="http://schemas.microsoft.com/office/powerpoint/2010/main" val="4043967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p:cNvSpPr>
            <a:spLocks noGrp="1"/>
          </p:cNvSpPr>
          <p:nvPr>
            <p:ph type="body" sz="quarter" idx="17"/>
          </p:nvPr>
        </p:nvSpPr>
        <p:spPr/>
        <p:txBody>
          <a:bodyPr/>
          <a:lstStyle/>
          <a:p>
            <a:r>
              <a:rPr lang="da-DK" dirty="0"/>
              <a:t>Tour de France </a:t>
            </a:r>
          </a:p>
        </p:txBody>
      </p:sp>
    </p:spTree>
    <p:extLst>
      <p:ext uri="{BB962C8B-B14F-4D97-AF65-F5344CB8AC3E}">
        <p14:creationId xmlns:p14="http://schemas.microsoft.com/office/powerpoint/2010/main" val="1857680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1"/>
          </p:nvPr>
        </p:nvSpPr>
        <p:spPr>
          <a:xfrm>
            <a:off x="251520" y="1700808"/>
            <a:ext cx="5544616" cy="4608512"/>
          </a:xfrm>
        </p:spPr>
        <p:txBody>
          <a:bodyPr/>
          <a:lstStyle/>
          <a:p>
            <a:pPr marL="0" indent="0">
              <a:buNone/>
            </a:pPr>
            <a:r>
              <a:rPr lang="da-DK" dirty="0" smtClean="0"/>
              <a:t>Projektet: Fælles, nationalt projekt ift. en international aktør</a:t>
            </a:r>
          </a:p>
          <a:p>
            <a:pPr marL="0" indent="0">
              <a:buNone/>
            </a:pPr>
            <a:r>
              <a:rPr lang="da-DK" dirty="0" smtClean="0"/>
              <a:t>The ”</a:t>
            </a:r>
            <a:r>
              <a:rPr lang="da-DK" dirty="0" err="1" smtClean="0"/>
              <a:t>why</a:t>
            </a:r>
            <a:r>
              <a:rPr lang="da-DK" dirty="0" smtClean="0"/>
              <a:t>”…</a:t>
            </a:r>
          </a:p>
          <a:p>
            <a:pPr marL="0" indent="0">
              <a:buNone/>
            </a:pPr>
            <a:endParaRPr lang="da-DK" dirty="0" smtClean="0"/>
          </a:p>
          <a:p>
            <a:pPr marL="0" indent="0">
              <a:buNone/>
            </a:pPr>
            <a:r>
              <a:rPr lang="da-DK" dirty="0" smtClean="0"/>
              <a:t>Fokus på </a:t>
            </a:r>
          </a:p>
          <a:p>
            <a:r>
              <a:rPr lang="da-DK" dirty="0" smtClean="0">
                <a:solidFill>
                  <a:schemeClr val="bg2"/>
                </a:solidFill>
              </a:rPr>
              <a:t>Det aftalemæssige set-up</a:t>
            </a:r>
            <a:r>
              <a:rPr lang="da-DK" dirty="0" smtClean="0"/>
              <a:t>: Hvem indgår aftaler med hvem og om hvad?</a:t>
            </a:r>
          </a:p>
          <a:p>
            <a:r>
              <a:rPr lang="da-DK" dirty="0" smtClean="0">
                <a:solidFill>
                  <a:schemeClr val="bg2"/>
                </a:solidFill>
              </a:rPr>
              <a:t>Hjemmel</a:t>
            </a:r>
            <a:r>
              <a:rPr lang="da-DK" dirty="0" smtClean="0"/>
              <a:t>… </a:t>
            </a:r>
          </a:p>
          <a:p>
            <a:r>
              <a:rPr lang="da-DK" dirty="0" smtClean="0">
                <a:solidFill>
                  <a:schemeClr val="bg2"/>
                </a:solidFill>
              </a:rPr>
              <a:t>Proces &amp; organisering </a:t>
            </a:r>
          </a:p>
          <a:p>
            <a:pPr lvl="1"/>
            <a:r>
              <a:rPr lang="da-DK" sz="1600" dirty="0" smtClean="0"/>
              <a:t>Inddragelse af alle aktører: de relevante på de relevante tidspunkter</a:t>
            </a:r>
          </a:p>
          <a:p>
            <a:pPr lvl="1"/>
            <a:r>
              <a:rPr lang="da-DK" sz="1600" dirty="0" smtClean="0"/>
              <a:t>Organisering af forløbet  </a:t>
            </a:r>
          </a:p>
          <a:p>
            <a:endParaRPr lang="da-DK" dirty="0" smtClean="0"/>
          </a:p>
          <a:p>
            <a:endParaRPr lang="da-DK" dirty="0"/>
          </a:p>
        </p:txBody>
      </p:sp>
      <p:sp>
        <p:nvSpPr>
          <p:cNvPr id="3" name="Pladsholder til tekst 2"/>
          <p:cNvSpPr>
            <a:spLocks noGrp="1"/>
          </p:cNvSpPr>
          <p:nvPr>
            <p:ph type="body" sz="quarter" idx="17"/>
          </p:nvPr>
        </p:nvSpPr>
        <p:spPr/>
        <p:txBody>
          <a:bodyPr/>
          <a:lstStyle/>
          <a:p>
            <a:r>
              <a:rPr lang="da-DK" dirty="0" smtClean="0"/>
              <a:t>Læringspunkter fra Tour de </a:t>
            </a:r>
            <a:r>
              <a:rPr lang="da-DK" smtClean="0"/>
              <a:t>france</a:t>
            </a:r>
            <a:endParaRPr lang="da-DK"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4" y="2379718"/>
            <a:ext cx="2157984" cy="3250692"/>
          </a:xfrm>
          <a:prstGeom prst="rect">
            <a:avLst/>
          </a:prstGeom>
        </p:spPr>
      </p:pic>
    </p:spTree>
    <p:extLst>
      <p:ext uri="{BB962C8B-B14F-4D97-AF65-F5344CB8AC3E}">
        <p14:creationId xmlns:p14="http://schemas.microsoft.com/office/powerpoint/2010/main" val="1502932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1"/>
          </p:nvPr>
        </p:nvSpPr>
        <p:spPr>
          <a:xfrm>
            <a:off x="257559" y="2132856"/>
            <a:ext cx="3744416" cy="4608512"/>
          </a:xfrm>
        </p:spPr>
        <p:txBody>
          <a:bodyPr/>
          <a:lstStyle/>
          <a:p>
            <a:r>
              <a:rPr lang="da-DK" dirty="0" err="1" smtClean="0"/>
              <a:t>What’s</a:t>
            </a:r>
            <a:r>
              <a:rPr lang="da-DK" dirty="0" smtClean="0"/>
              <a:t> in it for </a:t>
            </a:r>
            <a:r>
              <a:rPr lang="da-DK" dirty="0" err="1" smtClean="0"/>
              <a:t>us</a:t>
            </a:r>
            <a:r>
              <a:rPr lang="da-DK" dirty="0" smtClean="0"/>
              <a:t>?</a:t>
            </a:r>
          </a:p>
          <a:p>
            <a:r>
              <a:rPr lang="da-DK" dirty="0"/>
              <a:t>Køber vi noget? Hvordan prissættes det?</a:t>
            </a:r>
          </a:p>
          <a:p>
            <a:r>
              <a:rPr lang="da-DK" dirty="0" smtClean="0"/>
              <a:t>Hvordan </a:t>
            </a:r>
            <a:r>
              <a:rPr lang="da-DK" dirty="0"/>
              <a:t>sikrer vi klar fordeling af ansvar?</a:t>
            </a:r>
          </a:p>
          <a:p>
            <a:r>
              <a:rPr lang="da-DK" dirty="0" smtClean="0"/>
              <a:t>Hvor forankres opgaven (organisering)?</a:t>
            </a:r>
          </a:p>
          <a:p>
            <a:r>
              <a:rPr lang="da-DK" dirty="0" smtClean="0"/>
              <a:t>Hvordan </a:t>
            </a:r>
            <a:r>
              <a:rPr lang="da-DK" dirty="0"/>
              <a:t>sikrer vi kontinuitet (internt og hos modtager)?</a:t>
            </a:r>
          </a:p>
          <a:p>
            <a:endParaRPr lang="da-DK" dirty="0"/>
          </a:p>
        </p:txBody>
      </p:sp>
      <p:sp>
        <p:nvSpPr>
          <p:cNvPr id="3" name="Pladsholder til tekst 2"/>
          <p:cNvSpPr>
            <a:spLocks noGrp="1"/>
          </p:cNvSpPr>
          <p:nvPr>
            <p:ph type="body" sz="quarter" idx="18"/>
          </p:nvPr>
        </p:nvSpPr>
        <p:spPr>
          <a:xfrm>
            <a:off x="4427984" y="2129866"/>
            <a:ext cx="3744416" cy="4608512"/>
          </a:xfrm>
        </p:spPr>
        <p:txBody>
          <a:bodyPr>
            <a:normAutofit/>
          </a:bodyPr>
          <a:lstStyle/>
          <a:p>
            <a:r>
              <a:rPr lang="da-DK" dirty="0"/>
              <a:t>Giver vi støtte? Hvad er vores hjemmelsgrundlag? </a:t>
            </a:r>
          </a:p>
          <a:p>
            <a:r>
              <a:rPr lang="da-DK" dirty="0" smtClean="0"/>
              <a:t>Hvem </a:t>
            </a:r>
            <a:r>
              <a:rPr lang="da-DK" dirty="0"/>
              <a:t>er modtageren af støtten? Skal støtten øremærkes</a:t>
            </a:r>
            <a:r>
              <a:rPr lang="da-DK" dirty="0" smtClean="0"/>
              <a:t>?</a:t>
            </a:r>
          </a:p>
          <a:p>
            <a:r>
              <a:rPr lang="da-DK" dirty="0" smtClean="0"/>
              <a:t>Hvornår sker udbetalingen af støtte – og hvad skal være opfyldt inden da?</a:t>
            </a:r>
          </a:p>
          <a:p>
            <a:r>
              <a:rPr lang="da-DK" dirty="0" smtClean="0"/>
              <a:t>Kan vi komme ud af aftalen? Kan arrangøren?</a:t>
            </a:r>
          </a:p>
          <a:p>
            <a:r>
              <a:rPr lang="da-DK" dirty="0" smtClean="0"/>
              <a:t>Hvordan bliver vi klogere?</a:t>
            </a:r>
          </a:p>
          <a:p>
            <a:endParaRPr lang="da-DK" dirty="0"/>
          </a:p>
        </p:txBody>
      </p:sp>
      <p:sp>
        <p:nvSpPr>
          <p:cNvPr id="4" name="Pladsholder til tekst 3"/>
          <p:cNvSpPr>
            <a:spLocks noGrp="1"/>
          </p:cNvSpPr>
          <p:nvPr>
            <p:ph type="body" sz="quarter" idx="17"/>
          </p:nvPr>
        </p:nvSpPr>
        <p:spPr/>
        <p:txBody>
          <a:bodyPr/>
          <a:lstStyle/>
          <a:p>
            <a:r>
              <a:rPr lang="da-DK" dirty="0" smtClean="0"/>
              <a:t>Mine 10 anbefalinger – med fokus på </a:t>
            </a:r>
            <a:r>
              <a:rPr lang="da-DK" dirty="0" smtClean="0">
                <a:solidFill>
                  <a:schemeClr val="bg2"/>
                </a:solidFill>
              </a:rPr>
              <a:t>§§§</a:t>
            </a:r>
            <a:endParaRPr lang="da-DK" dirty="0">
              <a:solidFill>
                <a:schemeClr val="bg2"/>
              </a:solidFill>
            </a:endParaRPr>
          </a:p>
        </p:txBody>
      </p:sp>
    </p:spTree>
    <p:extLst>
      <p:ext uri="{BB962C8B-B14F-4D97-AF65-F5344CB8AC3E}">
        <p14:creationId xmlns:p14="http://schemas.microsoft.com/office/powerpoint/2010/main" val="12146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dsholder til billede 9"/>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2" b="42"/>
          <a:stretch>
            <a:fillRect/>
          </a:stretch>
        </p:blipFill>
        <p:spPr>
          <a:xfrm>
            <a:off x="6084168" y="1696237"/>
            <a:ext cx="1517709" cy="1824203"/>
          </a:xfrm>
        </p:spPr>
      </p:pic>
      <p:sp>
        <p:nvSpPr>
          <p:cNvPr id="3" name="Pladsholder til tekst 2"/>
          <p:cNvSpPr>
            <a:spLocks noGrp="1"/>
          </p:cNvSpPr>
          <p:nvPr>
            <p:ph type="body" sz="quarter" idx="36"/>
          </p:nvPr>
        </p:nvSpPr>
        <p:spPr>
          <a:xfrm>
            <a:off x="251520" y="1628800"/>
            <a:ext cx="5832648" cy="3672407"/>
          </a:xfrm>
        </p:spPr>
        <p:txBody>
          <a:bodyPr/>
          <a:lstStyle/>
          <a:p>
            <a:r>
              <a:rPr lang="da-DK" sz="1400" dirty="0"/>
              <a:t>Rikke Søgaard Berth indgår i Hortens afdeling for offentlig ret. Hun er specialiseret i de særlige forhold, der gælder for kommunerne og de kommunalt ejede selskaber, herunder spørgsmål om styring og </a:t>
            </a:r>
            <a:r>
              <a:rPr lang="da-DK" sz="1400" dirty="0" err="1"/>
              <a:t>governance</a:t>
            </a:r>
            <a:r>
              <a:rPr lang="da-DK" sz="1400" dirty="0"/>
              <a:t>. Hun har omfattende erfaring med at gennemføre større strukturændringer og med at rådgive om samspillet mellem offentlig og privat.
Hun rådgiver </a:t>
            </a:r>
            <a:r>
              <a:rPr lang="da-DK" sz="1400" dirty="0" smtClean="0"/>
              <a:t>kommunerne også om </a:t>
            </a:r>
            <a:r>
              <a:rPr lang="da-DK" sz="1400" dirty="0"/>
              <a:t>bl.a. kommunalfuldmagten, styrelsesret og andre offentligretlige forhold</a:t>
            </a:r>
            <a:r>
              <a:rPr lang="da-DK" sz="1400" dirty="0" smtClean="0"/>
              <a:t>.</a:t>
            </a:r>
            <a:r>
              <a:rPr lang="da-DK" sz="1400" dirty="0"/>
              <a:t>
Hun  har tidligere været ansat i Justitsministeriet, hvor hun har opnået en betydelig kompetence inden for arbejde med politisk ledede organisationer. Hun er medforfatter til bogen “Kommunale aktieselskaber”. Siden 2003 har hun undervist på Københavns Universitet, hvor hun nu er tilknyttet som censor, og hun afholder kurser om bl.a. kommunalret, § 60-fællesskaber, offentlig-privat samarbejde mv. </a:t>
            </a:r>
          </a:p>
        </p:txBody>
      </p:sp>
      <p:sp>
        <p:nvSpPr>
          <p:cNvPr id="4" name="Pladsholder til tekst 3"/>
          <p:cNvSpPr>
            <a:spLocks noGrp="1"/>
          </p:cNvSpPr>
          <p:nvPr>
            <p:ph type="body" sz="quarter" idx="19"/>
          </p:nvPr>
        </p:nvSpPr>
        <p:spPr/>
        <p:txBody>
          <a:bodyPr/>
          <a:lstStyle/>
          <a:p>
            <a:r>
              <a:rPr lang="da-DK" dirty="0"/>
              <a:t>Rikke Søgaard Berth</a:t>
            </a:r>
          </a:p>
        </p:txBody>
      </p:sp>
      <p:sp>
        <p:nvSpPr>
          <p:cNvPr id="5" name="Pladsholder til tekst 4"/>
          <p:cNvSpPr>
            <a:spLocks noGrp="1"/>
          </p:cNvSpPr>
          <p:nvPr>
            <p:ph type="body" sz="quarter" idx="20"/>
          </p:nvPr>
        </p:nvSpPr>
        <p:spPr/>
        <p:txBody>
          <a:bodyPr/>
          <a:lstStyle/>
          <a:p>
            <a:r>
              <a:rPr lang="da-DK" dirty="0"/>
              <a:t>Partner</a:t>
            </a:r>
          </a:p>
        </p:txBody>
      </p:sp>
      <p:sp>
        <p:nvSpPr>
          <p:cNvPr id="6" name="Pladsholder til tekst 5"/>
          <p:cNvSpPr>
            <a:spLocks noGrp="1"/>
          </p:cNvSpPr>
          <p:nvPr>
            <p:ph type="body" sz="quarter" idx="21"/>
          </p:nvPr>
        </p:nvSpPr>
        <p:spPr>
          <a:xfrm>
            <a:off x="6350393" y="3981059"/>
            <a:ext cx="2592288" cy="2688299"/>
          </a:xfrm>
        </p:spPr>
        <p:txBody>
          <a:bodyPr/>
          <a:lstStyle/>
          <a:p>
            <a:r>
              <a:rPr lang="da-DK" b="1" dirty="0"/>
              <a:t>Specialer</a:t>
            </a:r>
          </a:p>
          <a:p>
            <a:r>
              <a:rPr lang="da-DK" dirty="0"/>
              <a:t>Offentlig ret
Offentlige private samarbejder</a:t>
            </a:r>
          </a:p>
          <a:p>
            <a:r>
              <a:rPr lang="da-DK" dirty="0"/>
              <a:t>Energi- &amp; forsyningsret</a:t>
            </a:r>
          </a:p>
        </p:txBody>
      </p:sp>
      <p:sp>
        <p:nvSpPr>
          <p:cNvPr id="7" name="Pladsholder til tekst 6"/>
          <p:cNvSpPr>
            <a:spLocks noGrp="1"/>
          </p:cNvSpPr>
          <p:nvPr>
            <p:ph type="body" sz="quarter" idx="37"/>
          </p:nvPr>
        </p:nvSpPr>
        <p:spPr/>
        <p:txBody>
          <a:bodyPr/>
          <a:lstStyle/>
          <a:p>
            <a:r>
              <a:rPr lang="da-DK" dirty="0"/>
              <a:t>Dir: +4533344279</a:t>
            </a:r>
          </a:p>
          <a:p>
            <a:r>
              <a:rPr lang="en-GB" dirty="0"/>
              <a:t>Mob: +4552344279</a:t>
            </a:r>
            <a:endParaRPr lang="da-DK" dirty="0"/>
          </a:p>
          <a:p>
            <a:r>
              <a:rPr lang="en-GB" dirty="0"/>
              <a:t>E-mail: rsb@horten.dk</a:t>
            </a:r>
            <a:endParaRPr lang="da-DK" dirty="0"/>
          </a:p>
        </p:txBody>
      </p:sp>
      <p:sp>
        <p:nvSpPr>
          <p:cNvPr id="8" name="Pladsholder til tekst 7"/>
          <p:cNvSpPr>
            <a:spLocks noGrp="1"/>
          </p:cNvSpPr>
          <p:nvPr>
            <p:ph type="body" sz="quarter" idx="38"/>
          </p:nvPr>
        </p:nvSpPr>
        <p:spPr>
          <a:xfrm>
            <a:off x="251520" y="5157192"/>
            <a:ext cx="2880320" cy="1512167"/>
          </a:xfrm>
        </p:spPr>
        <p:txBody>
          <a:bodyPr/>
          <a:lstStyle/>
          <a:p>
            <a:r>
              <a:rPr lang="da-DK" b="1" dirty="0"/>
              <a:t>Karriere</a:t>
            </a:r>
            <a:r>
              <a:rPr lang="da-DK" dirty="0"/>
              <a:t>
Partner, Horten, 2010
Advokatbeskikkelse   2008
Advokatfuldmægtig og advokat, Bruun &amp; Hjejle, 2006-2010
Fuldmægtig, Justitsministeriets departement, 2002-2005</a:t>
            </a:r>
          </a:p>
        </p:txBody>
      </p:sp>
      <p:sp>
        <p:nvSpPr>
          <p:cNvPr id="14" name="Pladsholder til tekst 8"/>
          <p:cNvSpPr>
            <a:spLocks noGrp="1"/>
          </p:cNvSpPr>
          <p:nvPr>
            <p:ph type="body" sz="quarter" idx="17"/>
          </p:nvPr>
        </p:nvSpPr>
        <p:spPr>
          <a:xfrm>
            <a:off x="395536" y="730190"/>
            <a:ext cx="1656184" cy="432047"/>
          </a:xfrm>
        </p:spPr>
        <p:txBody>
          <a:bodyPr/>
          <a:lstStyle/>
          <a:p>
            <a:r>
              <a:rPr lang="da-DK" dirty="0"/>
              <a:t>Profil  </a:t>
            </a:r>
            <a:r>
              <a:rPr lang="da-DK" dirty="0">
                <a:solidFill>
                  <a:schemeClr val="bg2"/>
                </a:solidFill>
              </a:rPr>
              <a:t>|</a:t>
            </a:r>
          </a:p>
        </p:txBody>
      </p:sp>
      <p:sp>
        <p:nvSpPr>
          <p:cNvPr id="15" name="Pladsholder til tekst 8"/>
          <p:cNvSpPr txBox="1">
            <a:spLocks/>
          </p:cNvSpPr>
          <p:nvPr/>
        </p:nvSpPr>
        <p:spPr>
          <a:xfrm>
            <a:off x="1714487" y="805174"/>
            <a:ext cx="4392488" cy="357064"/>
          </a:xfrm>
          <a:prstGeom prst="rect">
            <a:avLst/>
          </a:prstGeom>
        </p:spPr>
        <p:txBody>
          <a:bodyPr anchor="b">
            <a:noAutofit/>
          </a:bodyPr>
          <a:lstStyle>
            <a:lvl1pPr marL="0" indent="0" algn="l" defTabSz="914400" rtl="0" eaLnBrk="1" latinLnBrk="0" hangingPunct="1">
              <a:spcBef>
                <a:spcPts val="0"/>
              </a:spcBef>
              <a:buFontTx/>
              <a:buNone/>
              <a:defRPr sz="2400" kern="1200" cap="all" baseline="0">
                <a:solidFill>
                  <a:schemeClr val="tx1"/>
                </a:solidFill>
                <a:latin typeface="+mj-lt"/>
                <a:ea typeface="Verdana" pitchFamily="34" charset="0"/>
                <a:cs typeface="Verdana" pitchFamily="34" charset="0"/>
              </a:defRPr>
            </a:lvl1pPr>
            <a:lvl2pPr marL="457200" indent="0" algn="l" defTabSz="914400" rtl="0" eaLnBrk="1" latinLnBrk="0" hangingPunct="1">
              <a:spcBef>
                <a:spcPct val="20000"/>
              </a:spcBef>
              <a:buFont typeface="Arial" pitchFamily="34" charset="0"/>
              <a:buNone/>
              <a:defRPr sz="2200" kern="1200">
                <a:solidFill>
                  <a:schemeClr val="tx1"/>
                </a:solidFill>
                <a:latin typeface="Verdana" pitchFamily="34" charset="0"/>
                <a:ea typeface="Verdana" pitchFamily="34" charset="0"/>
                <a:cs typeface="Verdana" pitchFamily="34" charset="0"/>
              </a:defRPr>
            </a:lvl2pPr>
            <a:lvl3pPr marL="9144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3pPr>
            <a:lvl4pPr marL="13716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4pPr>
            <a:lvl5pPr marL="18288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a-DK" dirty="0">
                <a:solidFill>
                  <a:srgbClr val="1A98BD"/>
                </a:solidFill>
              </a:rPr>
              <a:t>Rikke Søgaard Berth</a:t>
            </a:r>
          </a:p>
        </p:txBody>
      </p:sp>
      <p:sp>
        <p:nvSpPr>
          <p:cNvPr id="11" name="Pladsholder til tekst 7"/>
          <p:cNvSpPr txBox="1">
            <a:spLocks/>
          </p:cNvSpPr>
          <p:nvPr/>
        </p:nvSpPr>
        <p:spPr>
          <a:xfrm>
            <a:off x="3450369" y="5157191"/>
            <a:ext cx="2880320" cy="1512167"/>
          </a:xfrm>
          <a:prstGeom prst="rect">
            <a:avLst/>
          </a:prstGeom>
        </p:spPr>
        <p:txBody>
          <a:bodyPr anchor="b"/>
          <a:lstStyle>
            <a:lvl1pPr marL="0" indent="0" algn="l" defTabSz="914400" rtl="0" eaLnBrk="1" latinLnBrk="0" hangingPunct="1">
              <a:spcBef>
                <a:spcPts val="0"/>
              </a:spcBef>
              <a:buClr>
                <a:schemeClr val="accent2"/>
              </a:buClr>
              <a:buFontTx/>
              <a:buNone/>
              <a:defRPr sz="1000" kern="1200">
                <a:solidFill>
                  <a:schemeClr val="tx1"/>
                </a:solidFill>
                <a:latin typeface="+mn-lt"/>
                <a:ea typeface="Verdana" pitchFamily="34" charset="0"/>
                <a:cs typeface="Verdana" pitchFamily="34" charset="0"/>
              </a:defRPr>
            </a:lvl1pPr>
            <a:lvl2pPr marL="4572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2pPr>
            <a:lvl3pPr marL="9144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3pPr>
            <a:lvl4pPr marL="13716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4pPr>
            <a:lvl5pPr marL="1828800" indent="0" algn="l" defTabSz="914400" rtl="0" eaLnBrk="1" latinLnBrk="0" hangingPunct="1">
              <a:spcBef>
                <a:spcPct val="20000"/>
              </a:spcBef>
              <a:buFont typeface="Arial" pitchFamily="34" charset="0"/>
              <a:buNone/>
              <a:defRPr sz="2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DCDCD3"/>
              </a:buClr>
            </a:pPr>
            <a:r>
              <a:rPr lang="da-DK" b="1" dirty="0">
                <a:solidFill>
                  <a:srgbClr val="000000"/>
                </a:solidFill>
              </a:rPr>
              <a:t>Uddannelse</a:t>
            </a:r>
          </a:p>
          <a:p>
            <a:pPr>
              <a:buClr>
                <a:srgbClr val="DCDCD3"/>
              </a:buClr>
            </a:pPr>
            <a:r>
              <a:rPr lang="da-DK" dirty="0">
                <a:solidFill>
                  <a:srgbClr val="000000"/>
                </a:solidFill>
              </a:rPr>
              <a:t>Cand.jur., Københavns Universitet  2002
BA.scient.pol., Aarhus Universitet 1996</a:t>
            </a:r>
          </a:p>
        </p:txBody>
      </p:sp>
    </p:spTree>
    <p:extLst>
      <p:ext uri="{BB962C8B-B14F-4D97-AF65-F5344CB8AC3E}">
        <p14:creationId xmlns:p14="http://schemas.microsoft.com/office/powerpoint/2010/main" val="42180096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Forside og bagside">
  <a:themeElements>
    <a:clrScheme name="Brugerdefineret 1">
      <a:dk1>
        <a:srgbClr val="000000"/>
      </a:dk1>
      <a:lt1>
        <a:srgbClr val="FFFFFF"/>
      </a:lt1>
      <a:dk2>
        <a:srgbClr val="9C2B66"/>
      </a:dk2>
      <a:lt2>
        <a:srgbClr val="1A98BD"/>
      </a:lt2>
      <a:accent1>
        <a:srgbClr val="E8E8E4"/>
      </a:accent1>
      <a:accent2>
        <a:srgbClr val="DCDCD3"/>
      </a:accent2>
      <a:accent3>
        <a:srgbClr val="CCCBC4"/>
      </a:accent3>
      <a:accent4>
        <a:srgbClr val="7F7F7F"/>
      </a:accent4>
      <a:accent5>
        <a:srgbClr val="3F3F3F"/>
      </a:accent5>
      <a:accent6>
        <a:srgbClr val="3F3F3F"/>
      </a:accent6>
      <a:hlink>
        <a:srgbClr val="1A98BD"/>
      </a:hlink>
      <a:folHlink>
        <a:srgbClr val="7F7F7F"/>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kst">
  <a:themeElements>
    <a:clrScheme name="Brugerdefineret 1">
      <a:dk1>
        <a:srgbClr val="000000"/>
      </a:dk1>
      <a:lt1>
        <a:srgbClr val="FFFFFF"/>
      </a:lt1>
      <a:dk2>
        <a:srgbClr val="9C2B66"/>
      </a:dk2>
      <a:lt2>
        <a:srgbClr val="1A98BD"/>
      </a:lt2>
      <a:accent1>
        <a:srgbClr val="E8E8E4"/>
      </a:accent1>
      <a:accent2>
        <a:srgbClr val="DCDCD3"/>
      </a:accent2>
      <a:accent3>
        <a:srgbClr val="CCCBC4"/>
      </a:accent3>
      <a:accent4>
        <a:srgbClr val="7F7F7F"/>
      </a:accent4>
      <a:accent5>
        <a:srgbClr val="3F3F3F"/>
      </a:accent5>
      <a:accent6>
        <a:srgbClr val="3F3F3F"/>
      </a:accent6>
      <a:hlink>
        <a:srgbClr val="1A98BD"/>
      </a:hlink>
      <a:folHlink>
        <a:srgbClr val="7F7F7F"/>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kst">
  <a:themeElements>
    <a:clrScheme name="Brugerdefineret 1">
      <a:dk1>
        <a:srgbClr val="000000"/>
      </a:dk1>
      <a:lt1>
        <a:srgbClr val="FFFFFF"/>
      </a:lt1>
      <a:dk2>
        <a:srgbClr val="9C2B66"/>
      </a:dk2>
      <a:lt2>
        <a:srgbClr val="1A98BD"/>
      </a:lt2>
      <a:accent1>
        <a:srgbClr val="E8E8E4"/>
      </a:accent1>
      <a:accent2>
        <a:srgbClr val="DCDCD3"/>
      </a:accent2>
      <a:accent3>
        <a:srgbClr val="CCCBC4"/>
      </a:accent3>
      <a:accent4>
        <a:srgbClr val="7F7F7F"/>
      </a:accent4>
      <a:accent5>
        <a:srgbClr val="3F3F3F"/>
      </a:accent5>
      <a:accent6>
        <a:srgbClr val="3F3F3F"/>
      </a:accent6>
      <a:hlink>
        <a:srgbClr val="1A98BD"/>
      </a:hlink>
      <a:folHlink>
        <a:srgbClr val="7F7F7F"/>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2C89CC7F2557A94EABDF8FCDDBFF55B9" ma:contentTypeVersion="2" ma:contentTypeDescription="GetOrganized dokument" ma:contentTypeScope="" ma:versionID="075d7ca4b3217d2f235edf0ae4baee80">
  <xsd:schema xmlns:xsd="http://www.w3.org/2001/XMLSchema" xmlns:xs="http://www.w3.org/2001/XMLSchema" xmlns:p="http://schemas.microsoft.com/office/2006/metadata/properties" xmlns:ns1="http://schemas.microsoft.com/sharepoint/v3" xmlns:ns2="f2e1fe1c-aaaa-4306-a6dd-c78975d3b30f" xmlns:ns3="33b3cb3d-3985-4a2f-ab34-c17d0ec0ee4d" targetNamespace="http://schemas.microsoft.com/office/2006/metadata/properties" ma:root="true" ma:fieldsID="4a26de6463888480b0b45f0d3939e9bf" ns1:_="" ns2:_="" ns3:_="">
    <xsd:import namespace="http://schemas.microsoft.com/sharepoint/v3"/>
    <xsd:import namespace="f2e1fe1c-aaaa-4306-a6dd-c78975d3b30f"/>
    <xsd:import namespace="33b3cb3d-3985-4a2f-ab34-c17d0ec0ee4d"/>
    <xsd:element name="properties">
      <xsd:complexType>
        <xsd:sequence>
          <xsd:element name="documentManagement">
            <xsd:complexType>
              <xsd:all>
                <xsd:element ref="ns2:Status"/>
                <xsd:element ref="ns2:Dokumenttype" minOccurs="0"/>
                <xsd:element ref="ns2:Signee" minOccurs="0"/>
                <xsd:element ref="ns2:Classification" minOccurs="0"/>
                <xsd:element ref="ns2:Bemaerkning" minOccurs="0"/>
                <xsd:element ref="ns2:Modtagere" minOccurs="0"/>
                <xsd:element ref="ns2:VigtigtDokument" minOccurs="0"/>
                <xsd:element ref="ns2:Dokumentdato" minOccurs="0"/>
                <xsd:element ref="ns2:Endelig" minOccurs="0"/>
                <xsd:element ref="ns2:Korrespondance" minOccurs="0"/>
                <xsd:element ref="ns1:Case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SystemID" minOccurs="0"/>
                <xsd:element ref="ns1:WasEncrypted" minOccurs="0"/>
                <xsd:element ref="ns1:WasSigned" minOccurs="0"/>
                <xsd:element ref="ns1:MailHasAttachments" minOccurs="0"/>
                <xsd:element ref="ns2:IsIncomingPost" minOccurs="0"/>
                <xsd:element ref="ns2:AllIncomingPostListElementId" minOccurs="0"/>
                <xsd:element ref="ns2:PostID" minOccurs="0"/>
                <xsd:element ref="ns1:CCMTemplateID" minOccurs="0"/>
                <xsd:element ref="ns1:CCMConversation" minOccurs="0"/>
                <xsd:element ref="ns1:CCMOriginalDocID" minOccurs="0"/>
                <xsd:element ref="ns1:CCMVisual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seID" ma:index="18" nillable="true" ma:displayName="Sags ID" ma:default="Tildeler" ma:internalName="CaseID" ma:readOnly="true">
      <xsd:simpleType>
        <xsd:restriction base="dms:Text"/>
      </xsd:simpleType>
    </xsd:element>
    <xsd:element name="DocID" ma:index="19" nillable="true" ma:displayName="Dok ID" ma:default="Tildeler" ma:internalName="DocID" ma:readOnly="true">
      <xsd:simpleType>
        <xsd:restriction base="dms:Text"/>
      </xsd:simpleType>
    </xsd:element>
    <xsd:element name="Finalized" ma:index="20" nillable="true" ma:displayName="Endeligt" ma:default="False" ma:internalName="Finalized" ma:readOnly="true">
      <xsd:simpleType>
        <xsd:restriction base="dms:Boolean"/>
      </xsd:simpleType>
    </xsd:element>
    <xsd:element name="Related" ma:index="21" nillable="true" ma:displayName="Vedhæftet dokument" ma:default="False" ma:internalName="Related" ma:readOnly="true">
      <xsd:simpleType>
        <xsd:restriction base="dms:Boolean"/>
      </xsd:simpleType>
    </xsd:element>
    <xsd:element name="RegistrationDate" ma:index="22" nillable="true" ma:displayName="Registrerings dato" ma:format="DateTime" ma:internalName="RegistrationDate" ma:readOnly="true">
      <xsd:simpleType>
        <xsd:restriction base="dms:DateTime"/>
      </xsd:simpleType>
    </xsd:element>
    <xsd:element name="CaseRecordNumber" ma:index="23" nillable="true" ma:displayName="Akt ID" ma:decimals="0" ma:default="0" ma:internalName="CaseRecordNumber" ma:readOnly="true">
      <xsd:simpleType>
        <xsd:restriction base="dms:Number"/>
      </xsd:simpleType>
    </xsd:element>
    <xsd:element name="LocalAttachment" ma:index="24" nillable="true" ma:displayName="Lokalt bilag" ma:default="False" ma:internalName="LocalAttachment" ma:readOnly="true">
      <xsd:simpleType>
        <xsd:restriction base="dms:Boolean"/>
      </xsd:simpleType>
    </xsd:element>
    <xsd:element name="CCMTemplateName" ma:index="25" nillable="true" ma:displayName="Skabelon navn" ma:internalName="CCMTemplateName" ma:readOnly="true">
      <xsd:simpleType>
        <xsd:restriction base="dms:Text"/>
      </xsd:simpleType>
    </xsd:element>
    <xsd:element name="CCMTemplateVersion" ma:index="26" nillable="true" ma:displayName="Skabelon version" ma:internalName="CCMTemplateVersion" ma:readOnly="true">
      <xsd:simpleType>
        <xsd:restriction base="dms:Text"/>
      </xsd:simpleType>
    </xsd:element>
    <xsd:element name="CCMSystemID" ma:index="27" nillable="true" ma:displayName="CCMSystemID" ma:hidden="true" ma:internalName="CCMSystemID" ma:readOnly="true">
      <xsd:simpleType>
        <xsd:restriction base="dms:Text"/>
      </xsd:simpleType>
    </xsd:element>
    <xsd:element name="WasEncrypted" ma:index="28" nillable="true" ma:displayName="Krypteret" ma:default="False" ma:internalName="WasEncrypted" ma:readOnly="true">
      <xsd:simpleType>
        <xsd:restriction base="dms:Boolean"/>
      </xsd:simpleType>
    </xsd:element>
    <xsd:element name="WasSigned" ma:index="29" nillable="true" ma:displayName="Signeret" ma:default="False" ma:internalName="WasSigned" ma:readOnly="true">
      <xsd:simpleType>
        <xsd:restriction base="dms:Boolean"/>
      </xsd:simpleType>
    </xsd:element>
    <xsd:element name="MailHasAttachments" ma:index="30" nillable="true" ma:displayName="E-mail har vedhæftede filer" ma:default="False" ma:internalName="MailHasAttachments" ma:readOnly="true">
      <xsd:simpleType>
        <xsd:restriction base="dms:Boolean"/>
      </xsd:simpleType>
    </xsd:element>
    <xsd:element name="CCMTemplateID" ma:index="34" nillable="true" ma:displayName="CCMTemplateID" ma:decimals="0" ma:default="0" ma:hidden="true" ma:internalName="CCMTemplateID" ma:readOnly="true">
      <xsd:simpleType>
        <xsd:restriction base="dms:Number"/>
      </xsd:simpleType>
    </xsd:element>
    <xsd:element name="CCMConversation" ma:index="35" nillable="true" ma:displayName="Samtale" ma:internalName="CCMConversation" ma:readOnly="true">
      <xsd:simpleType>
        <xsd:restriction base="dms:Text"/>
      </xsd:simpleType>
    </xsd:element>
    <xsd:element name="CCMOriginalDocID" ma:index="38" nillable="true" ma:displayName="Originalt Dok ID" ma:internalName="CCMOriginalDocID" ma:readOnly="true">
      <xsd:simpleType>
        <xsd:restriction base="dms:Text"/>
      </xsd:simpleType>
    </xsd:element>
    <xsd:element name="CCMVisualId" ma:index="39" nillable="true" ma:displayName="Sags ID" ma:default="Tildeler" ma:internalName="CCMVisualId"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e1fe1c-aaaa-4306-a6dd-c78975d3b30f" elementFormDefault="qualified">
    <xsd:import namespace="http://schemas.microsoft.com/office/2006/documentManagement/types"/>
    <xsd:import namespace="http://schemas.microsoft.com/office/infopath/2007/PartnerControls"/>
    <xsd:element name="Status" ma:index="2" ma:displayName="Status" ma:default="Endelig" ma:format="Dropdown" ma:internalName="Status">
      <xsd:simpleType>
        <xsd:restriction base="dms:Choice">
          <xsd:enumeration value="Udkast"/>
          <xsd:enumeration value="Endelig"/>
        </xsd:restriction>
      </xsd:simpleType>
    </xsd:element>
    <xsd:element name="Dokumenttype" ma:index="3" nillable="true" ma:displayName="Dokumenttype" ma:format="Dropdown" ma:internalName="Dokumenttype">
      <xsd:simpleType>
        <xsd:restriction base="dms:Choice">
          <xsd:enumeration value="Bilag"/>
          <xsd:enumeration value="Brev"/>
          <xsd:enumeration value="Brev part"/>
          <xsd:enumeration value="Dokument"/>
          <xsd:enumeration value="Fax"/>
          <xsd:enumeration value="Kontrakt"/>
          <xsd:enumeration value="Notat"/>
          <xsd:enumeration value="Post"/>
          <xsd:enumeration value="Proces"/>
        </xsd:restriction>
      </xsd:simpleType>
    </xsd:element>
    <xsd:element name="Signee" ma:index="4" nillable="true" ma:displayName="Signee" ma:list="UserInfo" ma:SearchPeopleOnly="false" ma:SharePointGroup="0" ma:internalName="Signe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lassification" ma:index="5" nillable="true" ma:displayName="Klassifikation" ma:default="Offentlig" ma:format="Dropdown" ma:internalName="Classification">
      <xsd:simpleType>
        <xsd:restriction base="dms:Choice">
          <xsd:enumeration value="Offentlig"/>
          <xsd:enumeration value="Intern"/>
          <xsd:enumeration value="Fortrolig"/>
        </xsd:restriction>
      </xsd:simpleType>
    </xsd:element>
    <xsd:element name="Bemaerkning" ma:index="6" nillable="true" ma:displayName="Bemærkning" ma:internalName="Bemaerkning">
      <xsd:simpleType>
        <xsd:restriction base="dms:Note">
          <xsd:maxLength value="255"/>
        </xsd:restriction>
      </xsd:simpleType>
    </xsd:element>
    <xsd:element name="Modtagere" ma:index="7" nillable="true" ma:displayName="Modtager(e)" ma:list="{50955897-6759-43AE-B5E3-DD1DAC644F96}" ma:internalName="Modtagere" ma:showField="Title">
      <xsd:complexType>
        <xsd:complexContent>
          <xsd:extension base="dms:MultiChoiceLookup">
            <xsd:sequence>
              <xsd:element name="Value" type="dms:Lookup" maxOccurs="unbounded" minOccurs="0" nillable="true"/>
            </xsd:sequence>
          </xsd:extension>
        </xsd:complexContent>
      </xsd:complexType>
    </xsd:element>
    <xsd:element name="VigtigtDokument" ma:index="8" nillable="true" ma:displayName="Vigtigt dokument" ma:default="0" ma:internalName="VigtigtDokument">
      <xsd:simpleType>
        <xsd:restriction base="dms:Boolean"/>
      </xsd:simpleType>
    </xsd:element>
    <xsd:element name="Dokumentdato" ma:index="9" nillable="true" ma:displayName="Dokumentdato" ma:default="[today]" ma:format="DateTime" ma:internalName="Dokumentdato">
      <xsd:simpleType>
        <xsd:restriction base="dms:DateTime"/>
      </xsd:simpleType>
    </xsd:element>
    <xsd:element name="Endelig" ma:index="10" nillable="true" ma:displayName="Endelig" ma:default="0" ma:internalName="Endelig">
      <xsd:simpleType>
        <xsd:restriction base="dms:Boolean"/>
      </xsd:simpleType>
    </xsd:element>
    <xsd:element name="Korrespondance" ma:index="11" nillable="true" ma:displayName="Korrespondance" ma:format="Dropdown" ma:internalName="Korrespondance">
      <xsd:simpleType>
        <xsd:restriction base="dms:Choice">
          <xsd:enumeration value="Indgående"/>
          <xsd:enumeration value="Udgående"/>
        </xsd:restriction>
      </xsd:simpleType>
    </xsd:element>
    <xsd:element name="IsIncomingPost" ma:index="31" nillable="true" ma:displayName="IsIncomingPost" ma:default="0" ma:hidden="true" ma:internalName="IsIncomingPost">
      <xsd:simpleType>
        <xsd:restriction base="dms:Boolean"/>
      </xsd:simpleType>
    </xsd:element>
    <xsd:element name="AllIncomingPostListElementId" ma:index="32" nillable="true" ma:displayName="AllIncomingPostListElementId" ma:hidden="true" ma:internalName="AllIncomingPostListElementId">
      <xsd:simpleType>
        <xsd:restriction base="dms:Text"/>
      </xsd:simpleType>
    </xsd:element>
    <xsd:element name="PostID" ma:index="33" nillable="true" ma:displayName="PostID" ma:internalName="Post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b3cb3d-3985-4a2f-ab34-c17d0ec0ee4d" elementFormDefault="qualified">
    <xsd:import namespace="http://schemas.microsoft.com/office/2006/documentManagement/types"/>
    <xsd:import namespace="http://schemas.microsoft.com/office/infopath/2007/PartnerControls"/>
    <xsd:element name="SharedWithUsers" ma:index="40"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f2e1fe1c-aaaa-4306-a6dd-c78975d3b30f">Endelig</Status>
    <Dokumenttype xmlns="f2e1fe1c-aaaa-4306-a6dd-c78975d3b30f" xsi:nil="true"/>
    <Modtagere xmlns="f2e1fe1c-aaaa-4306-a6dd-c78975d3b30f"/>
    <PostID xmlns="f2e1fe1c-aaaa-4306-a6dd-c78975d3b30f" xsi:nil="true"/>
    <IsIncomingPost xmlns="f2e1fe1c-aaaa-4306-a6dd-c78975d3b30f">false</IsIncomingPost>
    <Dokumentdato xmlns="f2e1fe1c-aaaa-4306-a6dd-c78975d3b30f">2017-06-02T05:36:00+00:00</Dokumentdato>
    <Signee xmlns="f2e1fe1c-aaaa-4306-a6dd-c78975d3b30f">
      <UserInfo>
        <DisplayName/>
        <AccountId xsi:nil="true"/>
        <AccountType/>
      </UserInfo>
    </Signee>
    <AllIncomingPostListElementId xmlns="f2e1fe1c-aaaa-4306-a6dd-c78975d3b30f" xsi:nil="true"/>
    <Endelig xmlns="f2e1fe1c-aaaa-4306-a6dd-c78975d3b30f">false</Endelig>
    <Classification xmlns="f2e1fe1c-aaaa-4306-a6dd-c78975d3b30f">Offentlig</Classification>
    <Korrespondance xmlns="f2e1fe1c-aaaa-4306-a6dd-c78975d3b30f" xsi:nil="true"/>
    <Bemaerkning xmlns="f2e1fe1c-aaaa-4306-a6dd-c78975d3b30f" xsi:nil="true"/>
    <VigtigtDokument xmlns="f2e1fe1c-aaaa-4306-a6dd-c78975d3b30f">false</VigtigtDokument>
    <LocalAttachment xmlns="http://schemas.microsoft.com/sharepoint/v3">false</LocalAttachment>
    <CCMTemplateID xmlns="http://schemas.microsoft.com/sharepoint/v3">0</CCMTemplateID>
    <CaseRecordNumber xmlns="http://schemas.microsoft.com/sharepoint/v3">0</CaseRecordNumber>
    <CaseID xmlns="http://schemas.microsoft.com/sharepoint/v3">174137</CaseID>
    <RegistrationDate xmlns="http://schemas.microsoft.com/sharepoint/v3" xsi:nil="true"/>
    <Related xmlns="http://schemas.microsoft.com/sharepoint/v3">false</Related>
    <CCMSystemID xmlns="http://schemas.microsoft.com/sharepoint/v3">3c37f3dd-6873-4ad3-89e3-75c45e6f0221</CCMSystemID>
    <CCMVisualId xmlns="http://schemas.microsoft.com/sharepoint/v3">174137</CCMVisualId>
    <Finalized xmlns="http://schemas.microsoft.com/sharepoint/v3">false</Finalized>
    <DocID xmlns="http://schemas.microsoft.com/sharepoint/v3">3538752</DocID>
    <CCMConversation xmlns="http://schemas.microsoft.com/sharepoint/v3">31.05.2017. Præsentation - anbefalinger for større kulturprojekter (003).pptx01D2DB61EB211D2BF8FAF7EB4FB19A4E1309ECC26F04</CCMConversation>
  </documentManagement>
</p:properties>
</file>

<file path=customXml/itemProps1.xml><?xml version="1.0" encoding="utf-8"?>
<ds:datastoreItem xmlns:ds="http://schemas.openxmlformats.org/officeDocument/2006/customXml" ds:itemID="{9A9CBE5A-3AAC-46F0-88FD-EAB12CE16F55}">
  <ds:schemaRefs>
    <ds:schemaRef ds:uri="http://schemas.microsoft.com/sharepoint/v3/contenttype/forms"/>
  </ds:schemaRefs>
</ds:datastoreItem>
</file>

<file path=customXml/itemProps2.xml><?xml version="1.0" encoding="utf-8"?>
<ds:datastoreItem xmlns:ds="http://schemas.openxmlformats.org/officeDocument/2006/customXml" ds:itemID="{23AA68CD-9902-4F39-B431-461BA5737D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e1fe1c-aaaa-4306-a6dd-c78975d3b30f"/>
    <ds:schemaRef ds:uri="33b3cb3d-3985-4a2f-ab34-c17d0ec0ee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C54ADB-ACBA-415A-9916-D01EF6E22F4C}">
  <ds:schemaRefs>
    <ds:schemaRef ds:uri="http://purl.org/dc/terms/"/>
    <ds:schemaRef ds:uri="f2e1fe1c-aaaa-4306-a6dd-c78975d3b30f"/>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microsoft.com/sharepoint/v3"/>
    <ds:schemaRef ds:uri="http://schemas.openxmlformats.org/package/2006/metadata/core-properties"/>
    <ds:schemaRef ds:uri="33b3cb3d-3985-4a2f-ab34-c17d0ec0ee4d"/>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Newsprint</Template>
  <TotalTime>1234</TotalTime>
  <Words>1587</Words>
  <Application>Microsoft Office PowerPoint</Application>
  <PresentationFormat>Skærmshow (4:3)</PresentationFormat>
  <Paragraphs>220</Paragraphs>
  <Slides>28</Slides>
  <Notes>15</Notes>
  <HiddenSlides>0</HiddenSlides>
  <MMClips>0</MMClips>
  <ScaleCrop>false</ScaleCrop>
  <HeadingPairs>
    <vt:vector size="6" baseType="variant">
      <vt:variant>
        <vt:lpstr>Benyttede skrifttyper</vt:lpstr>
      </vt:variant>
      <vt:variant>
        <vt:i4>5</vt:i4>
      </vt:variant>
      <vt:variant>
        <vt:lpstr>Tema</vt:lpstr>
      </vt:variant>
      <vt:variant>
        <vt:i4>4</vt:i4>
      </vt:variant>
      <vt:variant>
        <vt:lpstr>Slidetitler</vt:lpstr>
      </vt:variant>
      <vt:variant>
        <vt:i4>28</vt:i4>
      </vt:variant>
    </vt:vector>
  </HeadingPairs>
  <TitlesOfParts>
    <vt:vector size="37" baseType="lpstr">
      <vt:lpstr>Arial</vt:lpstr>
      <vt:lpstr>Calibri</vt:lpstr>
      <vt:lpstr>Impact</vt:lpstr>
      <vt:lpstr>Times New Roman</vt:lpstr>
      <vt:lpstr>Verdana</vt:lpstr>
      <vt:lpstr>NewsPrint</vt:lpstr>
      <vt:lpstr>Forside og bagside</vt:lpstr>
      <vt:lpstr>Tekst</vt:lpstr>
      <vt:lpstr>1_Tekst</vt:lpstr>
      <vt:lpstr>Anbefalinger for større kulturprojekter</vt:lpstr>
      <vt:lpstr>H. C. Andersen-fejring 2005</vt:lpstr>
      <vt:lpstr>Eurovision Song Contest 2014</vt:lpstr>
      <vt:lpstr>PowerPoint-præsentation</vt:lpstr>
      <vt:lpstr>Udvalget om afholdelse af større kulturprojekter nedsættes marts 2016</vt:lpstr>
      <vt:lpstr>PowerPoint-præsentation</vt:lpstr>
      <vt:lpstr>Kommissoriet </vt:lpstr>
      <vt:lpstr>10 anbefalinger</vt:lpstr>
      <vt:lpstr>1. FORMÅL, ETABLERING OG ORGANISATION - I</vt:lpstr>
      <vt:lpstr>1. FORMÅL, ETABLERING OG ORGANISATION - II</vt:lpstr>
      <vt:lpstr>2. BESTYRELSE - I</vt:lpstr>
      <vt:lpstr>2. BESTYRELSE - II</vt:lpstr>
      <vt:lpstr>3. DIREKTION</vt:lpstr>
      <vt:lpstr>4. PROJEKTSTYRING</vt:lpstr>
      <vt:lpstr>5. ØKNOMI- OG BUDGETSTYRING, REGNSKAB OG REVISION M.V. </vt:lpstr>
      <vt:lpstr>6. RISIKOSTYRING</vt:lpstr>
      <vt:lpstr>7. FRIVILLIGE</vt:lpstr>
      <vt:lpstr>8. SIKKERHED</vt:lpstr>
      <vt:lpstr>9. ÅBENHED OG KOMMUNIKATION</vt:lpstr>
      <vt:lpstr>10. EVALUERING OG EFFEKTVURDERING</vt:lpstr>
      <vt:lpstr>Vigtig redskab – ingen garanti</vt:lpstr>
      <vt:lpstr>Støttevilkår</vt:lpstr>
      <vt:lpstr>PowerPoint-præsentation</vt:lpstr>
      <vt:lpstr>PowerPoint-præsentation</vt:lpstr>
      <vt:lpstr>PowerPoint-præsentation</vt:lpstr>
      <vt:lpstr>PowerPoint-præsentation</vt:lpstr>
      <vt:lpstr>PowerPoint-præsentation</vt:lpstr>
      <vt:lpstr>PowerPoint-præsentation</vt:lpstr>
    </vt:vector>
  </TitlesOfParts>
  <Company>Statens IT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Fælles - Oplæg 6. og 12. juni 2017 Anbefalinger for større kulturprojekter</dc:title>
  <dc:creator>Anne Kirkegaard</dc:creator>
  <cp:lastModifiedBy>Lene Cwarzko</cp:lastModifiedBy>
  <cp:revision>40</cp:revision>
  <dcterms:created xsi:type="dcterms:W3CDTF">2017-04-28T11:23:07Z</dcterms:created>
  <dcterms:modified xsi:type="dcterms:W3CDTF">2017-06-13T08:40:02Z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0x010100AC085CFC53BC46CEA2EADE194AD9D482002C89CC7F2557A94EABDF8FCDDBFF55B9</vt:lpwstr>
  </property>
  <property fmtid="{D5CDD505-2E9C-101B-9397-08002B2CF9AE}" pid="3" name="CCMIsSharedOnOneDrive">
    <vt:bool>false</vt:bool>
  </property>
  <property fmtid="{D5CDD505-2E9C-101B-9397-08002B2CF9AE}" pid="4" name="CCMOneDriveID">
    <vt:lpwstr/>
  </property>
  <property fmtid="{D5CDD505-2E9C-101B-9397-08002B2CF9AE}" pid="5" name="CCMOneDriveOwnerID">
    <vt:lpwstr/>
  </property>
  <property fmtid="{D5CDD505-2E9C-101B-9397-08002B2CF9AE}" pid="6" name="CCMOneDriveItemID">
    <vt:lpwstr/>
  </property>
  <property fmtid="{D5CDD505-2E9C-101B-9397-08002B2CF9AE}" pid="7" name="CCMSystem">
    <vt:lpwstr> </vt:lpwstr>
  </property>
  <property fmtid="{D5CDD505-2E9C-101B-9397-08002B2CF9AE}" pid="8" name="CCMIsEmailAttachment">
    <vt:i4>1</vt:i4>
  </property>
</Properties>
</file>