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9" r:id="rId5"/>
    <p:sldId id="261" r:id="rId6"/>
    <p:sldId id="289" r:id="rId7"/>
    <p:sldId id="297" r:id="rId8"/>
    <p:sldId id="294" r:id="rId9"/>
    <p:sldId id="291" r:id="rId10"/>
    <p:sldId id="292" r:id="rId11"/>
    <p:sldId id="290" r:id="rId12"/>
    <p:sldId id="293" r:id="rId13"/>
    <p:sldId id="298" r:id="rId14"/>
    <p:sldId id="299" r:id="rId15"/>
    <p:sldId id="300" r:id="rId16"/>
    <p:sldId id="301" r:id="rId17"/>
    <p:sldId id="30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8523" autoAdjust="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8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05/03/2024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82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84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5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ackground">
            <a:extLst>
              <a:ext uri="{FF2B5EF4-FFF2-40B4-BE49-F238E27FC236}">
                <a16:creationId xmlns:a16="http://schemas.microsoft.com/office/drawing/2014/main" id="{A8D505A6-9735-4F16-9368-C16978CC5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9" name="Logo">
            <a:extLst>
              <a:ext uri="{FF2B5EF4-FFF2-40B4-BE49-F238E27FC236}">
                <a16:creationId xmlns:a16="http://schemas.microsoft.com/office/drawing/2014/main" id="{C3FF10BE-B2BE-484A-8D98-FE967CED4E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49" y="432000"/>
            <a:ext cx="2656527" cy="576000"/>
          </a:xfrm>
          <a:prstGeom prst="rect">
            <a:avLst/>
          </a:prstGeom>
        </p:spPr>
      </p:pic>
      <p:sp>
        <p:nvSpPr>
          <p:cNvPr id="2676" name="Tekst">
            <a:extLst>
              <a:ext uri="{FF2B5EF4-FFF2-40B4-BE49-F238E27FC236}">
                <a16:creationId xmlns:a16="http://schemas.microsoft.com/office/drawing/2014/main" id="{C2205E76-0464-4B46-9471-9B20C83F086A}"/>
              </a:ext>
            </a:extLst>
          </p:cNvPr>
          <p:cNvSpPr txBox="1"/>
          <p:nvPr userDrawn="1"/>
        </p:nvSpPr>
        <p:spPr>
          <a:xfrm>
            <a:off x="1223944" y="6281821"/>
            <a:ext cx="1300816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50" noProof="1" smtClean="0">
                <a:solidFill>
                  <a:schemeClr val="bg1"/>
                </a:solidFill>
              </a:rPr>
              <a:t>Folketingets Ombudsmand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23963" y="1551924"/>
            <a:ext cx="9791700" cy="2387600"/>
          </a:xfrm>
        </p:spPr>
        <p:txBody>
          <a:bodyPr anchor="b">
            <a:noAutofit/>
          </a:bodyPr>
          <a:lstStyle>
            <a:lvl1pPr algn="l">
              <a:lnSpc>
                <a:spcPct val="91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overskrift, </a:t>
            </a:r>
            <a:r>
              <a:rPr lang="da-DK" dirty="0" err="1"/>
              <a:t>maks</a:t>
            </a:r>
            <a:r>
              <a:rPr lang="da-DK" dirty="0"/>
              <a:t>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3963" y="4254937"/>
            <a:ext cx="7343775" cy="1726763"/>
          </a:xfrm>
        </p:spPr>
        <p:txBody>
          <a:bodyPr/>
          <a:lstStyle>
            <a:lvl1pPr marL="0" indent="0" algn="l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1pPr>
            <a:lvl2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8000"/>
              </a:lnSpc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da-DK" dirty="0"/>
              <a:t>Klik for at tilføje introtekst i flere linjer</a:t>
            </a:r>
          </a:p>
        </p:txBody>
      </p:sp>
      <p:sp>
        <p:nvSpPr>
          <p:cNvPr id="10" name="Date Placeholder 9" hidden="1">
            <a:extLst>
              <a:ext uri="{FF2B5EF4-FFF2-40B4-BE49-F238E27FC236}">
                <a16:creationId xmlns:a16="http://schemas.microsoft.com/office/drawing/2014/main" id="{4FABAD59-DD93-4FE6-AB22-22502722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B828-2DCB-4057-9EA9-0CC5932E6BB5}" type="datetime2">
              <a:rPr lang="da-DK" smtClean="0"/>
              <a:t>5. marts 2024</a:t>
            </a:fld>
            <a:endParaRPr lang="en-GB" dirty="0"/>
          </a:p>
        </p:txBody>
      </p:sp>
      <p:sp>
        <p:nvSpPr>
          <p:cNvPr id="15" name="Date_GeneralDate">
            <a:extLst>
              <a:ext uri="{FF2B5EF4-FFF2-40B4-BE49-F238E27FC236}">
                <a16:creationId xmlns:a16="http://schemas.microsoft.com/office/drawing/2014/main" id="{D86F532D-BEE5-4BE1-89C6-4F9618AC66D5}"/>
              </a:ext>
            </a:extLst>
          </p:cNvPr>
          <p:cNvSpPr txBox="1">
            <a:spLocks/>
          </p:cNvSpPr>
          <p:nvPr userDrawn="1"/>
        </p:nvSpPr>
        <p:spPr>
          <a:xfrm>
            <a:off x="2418715" y="6281821"/>
            <a:ext cx="2068238" cy="115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118800" indent="-118800" algn="l" defTabSz="914400" rtl="0" eaLnBrk="1" latinLnBrk="0" hangingPunct="1">
              <a:buFont typeface="Arial" panose="020B0604020202020204" pitchFamily="34" charset="0"/>
              <a:buChar char="|"/>
              <a:defRPr sz="7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C8A832-12FB-4562-8FA3-677223A3AB26}" type="datetime2">
              <a:rPr lang="da-DK" smtClean="0"/>
              <a:pPr/>
              <a:t>5. marts 2024</a:t>
            </a:fld>
            <a:endParaRPr lang="da-DK" dirty="0"/>
          </a:p>
        </p:txBody>
      </p:sp>
      <p:sp>
        <p:nvSpPr>
          <p:cNvPr id="16" name="FLD_PresentationTitle" hidden="1">
            <a:extLst>
              <a:ext uri="{FF2B5EF4-FFF2-40B4-BE49-F238E27FC236}">
                <a16:creationId xmlns:a16="http://schemas.microsoft.com/office/drawing/2014/main" id="{4D7C3B89-AE7A-4F82-BE60-C61D61C7B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 marL="0" indent="0" algn="l">
              <a:buFontTx/>
              <a:buNone/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17" name="Slide Number Placeholder 5" hidden="1">
            <a:extLst>
              <a:ext uri="{FF2B5EF4-FFF2-40B4-BE49-F238E27FC236}">
                <a16:creationId xmlns:a16="http://schemas.microsoft.com/office/drawing/2014/main" id="{90AE3A24-9AD1-4E1D-88D8-D39D489B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5265F8E5-7AB3-481D-BA0B-F0A7A0332564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12" name="Icon-logo">
            <a:extLst>
              <a:ext uri="{FF2B5EF4-FFF2-40B4-BE49-F238E27FC236}">
                <a16:creationId xmlns:a16="http://schemas.microsoft.com/office/drawing/2014/main" id="{C681CFD9-65C0-486B-9A49-B0BD89E33C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2" y="6157895"/>
            <a:ext cx="395826" cy="395999"/>
          </a:xfrm>
          <a:prstGeom prst="rect">
            <a:avLst/>
          </a:prstGeom>
        </p:spPr>
      </p:pic>
      <p:sp>
        <p:nvSpPr>
          <p:cNvPr id="10" name="Tekst">
            <a:extLst>
              <a:ext uri="{FF2B5EF4-FFF2-40B4-BE49-F238E27FC236}">
                <a16:creationId xmlns:a16="http://schemas.microsoft.com/office/drawing/2014/main" id="{3662C697-4DFA-4223-A8A1-05B7345AC25A}"/>
              </a:ext>
            </a:extLst>
          </p:cNvPr>
          <p:cNvSpPr txBox="1"/>
          <p:nvPr userDrawn="1"/>
        </p:nvSpPr>
        <p:spPr>
          <a:xfrm>
            <a:off x="1223945" y="6281820"/>
            <a:ext cx="117318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50" noProof="1" smtClean="0">
                <a:solidFill>
                  <a:schemeClr val="accent4"/>
                </a:solidFill>
              </a:rPr>
              <a:t>Folketingets</a:t>
            </a:r>
            <a:r>
              <a:rPr lang="da-DK" sz="750" baseline="0" noProof="1" smtClean="0">
                <a:solidFill>
                  <a:schemeClr val="accent4"/>
                </a:solidFill>
              </a:rPr>
              <a:t> </a:t>
            </a:r>
            <a:r>
              <a:rPr lang="da-DK" sz="750" noProof="1" smtClean="0">
                <a:solidFill>
                  <a:schemeClr val="accent4"/>
                </a:solidFill>
              </a:rPr>
              <a:t>Ombudsmand</a:t>
            </a:r>
            <a:endParaRPr lang="da-DK" sz="750" noProof="1">
              <a:solidFill>
                <a:schemeClr val="accent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overskrift, </a:t>
            </a:r>
            <a:r>
              <a:rPr lang="da-DK" dirty="0" err="1"/>
              <a:t>maks</a:t>
            </a:r>
            <a:r>
              <a:rPr lang="da-DK" dirty="0"/>
              <a:t> to linjer</a:t>
            </a:r>
            <a:endParaRPr lang="da-DK" noProof="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23963" y="2130013"/>
            <a:ext cx="9791700" cy="3851687"/>
          </a:xfrm>
        </p:spPr>
        <p:txBody>
          <a:bodyPr/>
          <a:lstStyle>
            <a:lvl1pPr marL="432000" indent="-432000">
              <a:lnSpc>
                <a:spcPct val="98000"/>
              </a:lnSpc>
              <a:spcBef>
                <a:spcPts val="400"/>
              </a:spcBef>
              <a:buFont typeface="+mj-lt"/>
              <a:buAutoNum type="arabicPeriod"/>
              <a:defRPr sz="2200">
                <a:solidFill>
                  <a:schemeClr val="accent4"/>
                </a:solidFill>
                <a:latin typeface="+mn-lt"/>
              </a:defRPr>
            </a:lvl1pPr>
            <a:lvl2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b="0">
                <a:solidFill>
                  <a:schemeClr val="accent4"/>
                </a:solidFill>
                <a:latin typeface="+mn-lt"/>
              </a:defRPr>
            </a:lvl2pPr>
            <a:lvl3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3pPr>
            <a:lvl4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4pPr>
            <a:lvl5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5pPr>
            <a:lvl6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6pPr>
            <a:lvl7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7pPr>
            <a:lvl8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8pPr>
            <a:lvl9pPr marL="684000" indent="-252000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accent4"/>
                </a:solidFill>
                <a:latin typeface="+mn-lt"/>
              </a:defRPr>
            </a:lvl9pPr>
          </a:lstStyle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endParaRPr lang="da-DK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BCEDB1-DCE2-4931-82F0-0A86AB9F40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95230AF-2B54-4B18-A27C-409E1F01ED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986DFBE6-BB9C-4499-AD1B-5F5092E00A9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B24D6C-37E7-4963-9720-165869DC5B62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831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22D8-9D3A-4D65-93C8-5D47E590E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tilføje overskrift, maks to linjer</a:t>
            </a:r>
            <a:endParaRPr lang="da-DK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24466F-5C8E-427F-93C6-70EBA06839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3962" y="2287369"/>
            <a:ext cx="8567737" cy="1150938"/>
          </a:xfrm>
        </p:spPr>
        <p:txBody>
          <a:bodyPr/>
          <a:lstStyle>
            <a:lvl1pPr marL="0" indent="0">
              <a:lnSpc>
                <a:spcPct val="98000"/>
              </a:lnSpc>
              <a:buFontTx/>
              <a:buNone/>
              <a:defRPr sz="2200">
                <a:solidFill>
                  <a:schemeClr val="accent1"/>
                </a:solidFill>
                <a:latin typeface="+mj-lt"/>
              </a:defRPr>
            </a:lvl1pPr>
            <a:lvl2pPr marL="252000" indent="0">
              <a:buNone/>
              <a:defRPr/>
            </a:lvl2pPr>
          </a:lstStyle>
          <a:p>
            <a:pPr lvl="0"/>
            <a:r>
              <a:rPr lang="da-DK" dirty="0"/>
              <a:t>Klik for at tilføje intro 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0B7001-11B8-489B-96AA-7DAAF8B3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3963" y="3617259"/>
            <a:ext cx="8567736" cy="23644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DFF7B-7D9B-4F30-8A8F-B1F9A559D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E1933-16DC-482C-885D-B2D0813B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97F4D914-6ABF-4713-BAB8-7EEACA88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48E-65CD-4119-9630-5FDD6270F030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004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tilføje overskrift, maks to linjer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23963" y="2275200"/>
            <a:ext cx="4734000" cy="3708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82000" y="2275200"/>
            <a:ext cx="4734000" cy="3708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E30D484-EFBE-4C85-868A-4FBC573F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3EBEC0-E222-4991-8E6B-D767F710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Date Placeholder 7" hidden="1">
            <a:extLst>
              <a:ext uri="{FF2B5EF4-FFF2-40B4-BE49-F238E27FC236}">
                <a16:creationId xmlns:a16="http://schemas.microsoft.com/office/drawing/2014/main" id="{587480FF-51F4-4667-A07D-BB27D765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53C6-550E-490B-BC40-3ECCD9335880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95378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52" userDrawn="1">
          <p15:clr>
            <a:srgbClr val="A4A3A4"/>
          </p15:clr>
        </p15:guide>
        <p15:guide id="2" pos="3955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mløbende tekst (to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tilføje overskrift, maks to linjer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numCol="2" spcCol="324000"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0AFC14-C660-473B-A967-4752A7EB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49FFFC-9F9F-4254-B924-0477A4C2C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EE06353E-1D80-4569-A50C-7B004AEE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C5F-E679-4892-B7B7-833B69F4800A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258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tilføje overskrift, maks to linjer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5C8050-445B-4A0E-A826-3EB80807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31751-1C5A-44ED-ABE6-B6DE3E3D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EBFAF52-BCFC-41C0-83DE-BAEB64132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på ikonet for at tilføje et billede</a:t>
            </a:r>
          </a:p>
        </p:txBody>
      </p:sp>
      <p:sp>
        <p:nvSpPr>
          <p:cNvPr id="3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864BD-F039-42E5-8333-D596D2DD5DAC}" type="datetime2">
              <a:rPr lang="da-DK" noProof="0" smtClean="0"/>
              <a:t>5. marts 2024</a:t>
            </a:fld>
            <a:endParaRPr lang="da-DK" noProof="0" dirty="0"/>
          </a:p>
        </p:txBody>
      </p:sp>
      <p:sp>
        <p:nvSpPr>
          <p:cNvPr id="4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384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7343775" y="0"/>
            <a:ext cx="4848225" cy="6858000"/>
          </a:xfrm>
          <a:solidFill>
            <a:srgbClr val="F0F0F0"/>
          </a:solidFill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731056"/>
            <a:ext cx="6169025" cy="1150938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</a:t>
            </a:r>
            <a:r>
              <a:rPr lang="da-DK" dirty="0" err="1"/>
              <a:t>over-skrift</a:t>
            </a:r>
            <a:r>
              <a:rPr lang="da-DK" dirty="0"/>
              <a:t>, </a:t>
            </a:r>
            <a:r>
              <a:rPr lang="da-DK" dirty="0" err="1"/>
              <a:t>maks</a:t>
            </a:r>
            <a:r>
              <a:rPr lang="da-DK" dirty="0"/>
              <a:t> to linjer</a:t>
            </a:r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1223963" y="2273299"/>
            <a:ext cx="5472000" cy="37084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ED6D6-2B02-43F5-AF4B-D7A59D8646AC}" type="datetime2">
              <a:rPr lang="da-DK" noProof="0" smtClean="0"/>
              <a:t>5. marts 2024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9659989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26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chart">
            <a:extLst>
              <a:ext uri="{FF2B5EF4-FFF2-40B4-BE49-F238E27FC236}">
                <a16:creationId xmlns:a16="http://schemas.microsoft.com/office/drawing/2014/main" id="{FC22C655-A53B-4FF9-A7A5-76F0023ACA5E}"/>
              </a:ext>
            </a:extLst>
          </p:cNvPr>
          <p:cNvSpPr/>
          <p:nvPr userDrawn="1"/>
        </p:nvSpPr>
        <p:spPr>
          <a:xfrm>
            <a:off x="7343775" y="-1"/>
            <a:ext cx="4848225" cy="6857143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8000"/>
              </a:lnSpc>
            </a:pPr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731056"/>
            <a:ext cx="6169025" cy="1150938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</a:t>
            </a:r>
            <a:r>
              <a:rPr lang="da-DK" dirty="0" err="1"/>
              <a:t>over-skrift</a:t>
            </a:r>
            <a:r>
              <a:rPr lang="da-DK" dirty="0"/>
              <a:t>, </a:t>
            </a:r>
            <a:r>
              <a:rPr lang="da-DK" dirty="0" err="1"/>
              <a:t>maks</a:t>
            </a:r>
            <a:r>
              <a:rPr lang="da-DK" dirty="0"/>
              <a:t> to linjer</a:t>
            </a:r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1223963" y="2273299"/>
            <a:ext cx="5472000" cy="37084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D14E38C-D0A5-4C6E-B357-29E14D264A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0000" y="722631"/>
            <a:ext cx="3714750" cy="318262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b="1">
                <a:latin typeface="+mj-lt"/>
              </a:defRPr>
            </a:lvl1pPr>
            <a:lvl2pPr marL="25200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a-DK" dirty="0"/>
              <a:t>Klik for at tilføje overskrift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A17D78D-C482-4FC2-88E7-4BDE068269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0000" y="1048513"/>
            <a:ext cx="3714749" cy="39928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latin typeface="+mj-lt"/>
              </a:defRPr>
            </a:lvl1pPr>
            <a:lvl2pPr marL="252000" indent="0">
              <a:buNone/>
              <a:defRPr>
                <a:latin typeface="Publico Text" panose="02040502060504060203" pitchFamily="18" charset="0"/>
              </a:defRPr>
            </a:lvl2pPr>
            <a:lvl3pPr>
              <a:buNone/>
              <a:defRPr>
                <a:latin typeface="Publico Text" panose="02040502060504060203" pitchFamily="18" charset="0"/>
              </a:defRPr>
            </a:lvl3pPr>
            <a:lvl4pPr>
              <a:buNone/>
              <a:defRPr>
                <a:latin typeface="Publico Text" panose="02040502060504060203" pitchFamily="18" charset="0"/>
              </a:defRPr>
            </a:lvl4pPr>
            <a:lvl5pPr marL="0" indent="0">
              <a:buNone/>
              <a:defRPr>
                <a:latin typeface="Publico Text" panose="02040502060504060203" pitchFamily="18" charset="0"/>
              </a:defRPr>
            </a:lvl5pPr>
          </a:lstStyle>
          <a:p>
            <a:pPr lvl="0"/>
            <a:r>
              <a:rPr lang="da-DK" dirty="0"/>
              <a:t>Klik for at tilføje underoverskrift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D77C84C-0BE1-489D-8BE0-92A16356451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20001" y="1743455"/>
            <a:ext cx="3732250" cy="45732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graf ikon for at indsætte en graf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1512-FC6C-47FF-8B50-7AF3F00F4D42}" type="datetime2">
              <a:rPr lang="da-DK" noProof="0" smtClean="0"/>
              <a:t>5. marts 2024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2263192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26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chart">
            <a:extLst>
              <a:ext uri="{FF2B5EF4-FFF2-40B4-BE49-F238E27FC236}">
                <a16:creationId xmlns:a16="http://schemas.microsoft.com/office/drawing/2014/main" id="{FC22C655-A53B-4FF9-A7A5-76F0023ACA5E}"/>
              </a:ext>
            </a:extLst>
          </p:cNvPr>
          <p:cNvSpPr/>
          <p:nvPr userDrawn="1"/>
        </p:nvSpPr>
        <p:spPr>
          <a:xfrm>
            <a:off x="7343775" y="-1"/>
            <a:ext cx="4848225" cy="685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8000"/>
              </a:lnSpc>
            </a:pPr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731056"/>
            <a:ext cx="6169025" cy="1150938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</a:t>
            </a:r>
            <a:r>
              <a:rPr lang="da-DK" dirty="0" err="1"/>
              <a:t>over-skrift</a:t>
            </a:r>
            <a:r>
              <a:rPr lang="da-DK" dirty="0"/>
              <a:t>, </a:t>
            </a:r>
            <a:r>
              <a:rPr lang="da-DK" dirty="0" err="1"/>
              <a:t>maks</a:t>
            </a:r>
            <a:r>
              <a:rPr lang="da-DK" dirty="0"/>
              <a:t> to linjer</a:t>
            </a:r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1223963" y="2273299"/>
            <a:ext cx="5472000" cy="37084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D77C84C-0BE1-489D-8BE0-92A16356451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20001" y="2273299"/>
            <a:ext cx="3732250" cy="4043363"/>
          </a:xfrm>
        </p:spPr>
        <p:txBody>
          <a:bodyPr tIns="14400"/>
          <a:lstStyle>
            <a:lvl1pPr marL="216000" indent="-216000">
              <a:lnSpc>
                <a:spcPct val="94000"/>
              </a:lnSpc>
              <a:buClr>
                <a:schemeClr val="accent1"/>
              </a:buClr>
              <a:buSzPct val="130000"/>
              <a:buFont typeface="Georgia" panose="02040502050405020303" pitchFamily="18" charset="0"/>
              <a:buChar char="“"/>
              <a:defRPr sz="2900" b="1">
                <a:solidFill>
                  <a:schemeClr val="accent1"/>
                </a:solidFill>
                <a:latin typeface="+mj-lt"/>
              </a:defRPr>
            </a:lvl1pPr>
            <a:lvl2pPr marL="216000" indent="-216000">
              <a:spcBef>
                <a:spcPts val="2600"/>
              </a:spcBef>
              <a:buFont typeface="Arial" panose="020B0604020202020204" pitchFamily="34" charset="0"/>
              <a:buChar char="​"/>
              <a:defRPr sz="1400">
                <a:solidFill>
                  <a:schemeClr val="accent1"/>
                </a:solidFill>
              </a:defRPr>
            </a:lvl2pPr>
          </a:lstStyle>
          <a:p>
            <a:pPr lvl="0"/>
            <a:r>
              <a:rPr lang="da-DK" dirty="0"/>
              <a:t>Klik for at tilføje citat, klik Enter for ny linje, klik på Tab for at indsætte navn eller kilde i korrekt størrelse og font”</a:t>
            </a:r>
          </a:p>
          <a:p>
            <a:pPr lvl="1"/>
            <a:r>
              <a:rPr lang="da-DK" dirty="0"/>
              <a:t>Navn Navnesen</a:t>
            </a:r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990A-B513-4197-83B1-CAA90FFBBEAB}" type="datetime2">
              <a:rPr lang="da-DK" noProof="0" smtClean="0"/>
              <a:t>5. marts 2024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716072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26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22377" y="2099831"/>
            <a:ext cx="10425111" cy="3218127"/>
          </a:xfrm>
        </p:spPr>
        <p:txBody>
          <a:bodyPr anchor="t" anchorCtr="0">
            <a:noAutofit/>
          </a:bodyPr>
          <a:lstStyle>
            <a:lvl1pPr>
              <a:lnSpc>
                <a:spcPct val="91000"/>
              </a:lnSpc>
              <a:defRPr sz="69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</a:t>
            </a:r>
            <a:r>
              <a:rPr lang="da-DK" dirty="0" err="1"/>
              <a:t>breaker</a:t>
            </a:r>
            <a:r>
              <a:rPr lang="da-DK" dirty="0"/>
              <a:t> overskrift </a:t>
            </a:r>
            <a:r>
              <a:rPr lang="da-DK" dirty="0" err="1"/>
              <a:t>maks</a:t>
            </a:r>
            <a:r>
              <a:rPr lang="da-DK" dirty="0"/>
              <a:t> tre linjer</a:t>
            </a:r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3F742-50B0-400D-ADA5-F5997A869A59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3595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ackground">
            <a:extLst>
              <a:ext uri="{FF2B5EF4-FFF2-40B4-BE49-F238E27FC236}">
                <a16:creationId xmlns:a16="http://schemas.microsoft.com/office/drawing/2014/main" id="{377CB976-1A74-402F-9784-457C5E5A41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9" name="Logo">
            <a:extLst>
              <a:ext uri="{FF2B5EF4-FFF2-40B4-BE49-F238E27FC236}">
                <a16:creationId xmlns:a16="http://schemas.microsoft.com/office/drawing/2014/main" id="{71B732AF-6C8E-41A7-942B-B4C31F363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49" y="432000"/>
            <a:ext cx="2656527" cy="5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B6D6DE-112D-41DA-922F-EE70EA914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3963" y="3591085"/>
            <a:ext cx="6119812" cy="717039"/>
          </a:xfrm>
        </p:spPr>
        <p:txBody>
          <a:bodyPr anchor="b" anchorCtr="0">
            <a:noAutofit/>
          </a:bodyPr>
          <a:lstStyle>
            <a:lvl1pPr>
              <a:defRPr sz="19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AA59F89-36D7-4CB2-AEE3-D5A7C82C4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7440" y="4323763"/>
            <a:ext cx="6119811" cy="843375"/>
          </a:xfrm>
        </p:spPr>
        <p:txBody>
          <a:bodyPr/>
          <a:lstStyle>
            <a:lvl1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endParaRPr lang="da-DK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BA97727-EF76-46CE-ACA1-C643C7DF5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3963" y="5182777"/>
            <a:ext cx="6119811" cy="567165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Founders Grotesk Medium" panose="020B0603030202060203" pitchFamily="34" charset="0"/>
              </a:defRPr>
            </a:lvl2pPr>
            <a:lvl3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5843D86-4CD6-4118-AD40-517745D985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3963" y="5747688"/>
            <a:ext cx="6119811" cy="29236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6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26D8D445-2B7A-474D-94D2-F0E6A514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560ED80-B32A-4027-9980-DA2DEF12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DF45634-0687-414B-954D-01C8926C0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0AAC-88CE-4A06-B6B3-98BBA8EBF339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4918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tilføje overskrift, maks to linjer</a:t>
            </a:r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3" name="Date_GeneralDate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A24-2673-4CBF-9141-8234D9DAB716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un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1DC74-476F-432A-8C58-94AD8394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9E7B4-5347-4A9C-8795-FED765DB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B3B123C3-D63C-4E3B-B602-CF5A4465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3084-6DDE-4798-9B77-987A99280ED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igsrevisionen tekst">
            <a:extLst>
              <a:ext uri="{FF2B5EF4-FFF2-40B4-BE49-F238E27FC236}">
                <a16:creationId xmlns:a16="http://schemas.microsoft.com/office/drawing/2014/main" id="{086433F5-8B7C-4FD4-B4F8-58A4694E48C9}"/>
              </a:ext>
            </a:extLst>
          </p:cNvPr>
          <p:cNvSpPr txBox="1"/>
          <p:nvPr userDrawn="1"/>
        </p:nvSpPr>
        <p:spPr>
          <a:xfrm>
            <a:off x="1223944" y="6281820"/>
            <a:ext cx="1201756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50" noProof="1" smtClean="0">
                <a:solidFill>
                  <a:schemeClr val="accent4"/>
                </a:solidFill>
              </a:rPr>
              <a:t>Folketingets Ombudsmand</a:t>
            </a:r>
            <a:endParaRPr lang="en-GB" sz="750" noProof="1">
              <a:solidFill>
                <a:schemeClr val="accent4"/>
              </a:solidFill>
            </a:endParaRPr>
          </a:p>
        </p:txBody>
      </p:sp>
      <p:pic>
        <p:nvPicPr>
          <p:cNvPr id="23" name="Icon-logo">
            <a:extLst>
              <a:ext uri="{FF2B5EF4-FFF2-40B4-BE49-F238E27FC236}">
                <a16:creationId xmlns:a16="http://schemas.microsoft.com/office/drawing/2014/main" id="{821AF602-9027-43DD-A1EC-1BE6643332C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2" y="6157895"/>
            <a:ext cx="395826" cy="395999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731056"/>
            <a:ext cx="11109324" cy="11509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smtClean="0"/>
              <a:t>Klik for at redigere i master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4000" y="2274417"/>
            <a:ext cx="9791663" cy="37079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Bullet text, first level</a:t>
            </a:r>
          </a:p>
          <a:p>
            <a:pPr lvl="1"/>
            <a:r>
              <a:rPr lang="en-GB" noProof="0" dirty="0"/>
              <a:t>Bullet text, second level</a:t>
            </a:r>
          </a:p>
          <a:p>
            <a:pPr lvl="2"/>
            <a:r>
              <a:rPr lang="en-GB" noProof="0" dirty="0"/>
              <a:t>Header, third level</a:t>
            </a:r>
          </a:p>
          <a:p>
            <a:pPr lvl="3"/>
            <a:r>
              <a:rPr lang="en-GB" noProof="0" dirty="0"/>
              <a:t>Text, fourth level</a:t>
            </a:r>
          </a:p>
          <a:p>
            <a:pPr lvl="4"/>
            <a:r>
              <a:rPr lang="en-GB" noProof="0" dirty="0"/>
              <a:t>Bullet text, fifth level</a:t>
            </a:r>
          </a:p>
          <a:p>
            <a:pPr lvl="5"/>
            <a:r>
              <a:rPr lang="en-GB" noProof="0" dirty="0"/>
              <a:t>Introduction text</a:t>
            </a:r>
          </a:p>
          <a:p>
            <a:pPr lvl="6"/>
            <a:r>
              <a:rPr lang="en-GB" noProof="0" dirty="0"/>
              <a:t>Quotation text</a:t>
            </a:r>
          </a:p>
          <a:p>
            <a:pPr lvl="7"/>
            <a:r>
              <a:rPr lang="en-GB" noProof="0" dirty="0"/>
              <a:t>Quotation source</a:t>
            </a:r>
          </a:p>
          <a:p>
            <a:pPr lvl="8"/>
            <a:r>
              <a:rPr lang="en-GB" noProof="0" dirty="0"/>
              <a:t>Note text</a:t>
            </a:r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2425700" y="6281820"/>
            <a:ext cx="386766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117475" indent="-118800" algn="l">
              <a:buClr>
                <a:schemeClr val="accent1"/>
              </a:buClr>
              <a:buFont typeface="Arial" panose="020B0604020202020204" pitchFamily="34" charset="0"/>
              <a:buChar char="|"/>
              <a:defRPr sz="750">
                <a:solidFill>
                  <a:schemeClr val="accent4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16000" y="6281820"/>
            <a:ext cx="633074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5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Side </a:t>
            </a:r>
            <a:fld id="{24C8C45C-947F-4981-8B3F-4F32E973C901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50">
                <a:noFill/>
              </a:defRPr>
            </a:lvl1pPr>
          </a:lstStyle>
          <a:p>
            <a:fld id="{C5063C4C-BFFF-44BA-92DB-108D1DEA4CC5}" type="datetime2">
              <a:rPr lang="da-DK" smtClean="0"/>
              <a:t>5. marts 2024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7" r:id="rId2"/>
    <p:sldLayoutId id="2147483746" r:id="rId3"/>
    <p:sldLayoutId id="2147483734" r:id="rId4"/>
    <p:sldLayoutId id="2147483747" r:id="rId5"/>
    <p:sldLayoutId id="2147483732" r:id="rId6"/>
    <p:sldLayoutId id="2147483739" r:id="rId7"/>
    <p:sldLayoutId id="2147483741" r:id="rId8"/>
    <p:sldLayoutId id="2147483749" r:id="rId9"/>
    <p:sldLayoutId id="2147483750" r:id="rId10"/>
    <p:sldLayoutId id="2147483728" r:id="rId11"/>
    <p:sldLayoutId id="2147483751" r:id="rId12"/>
    <p:sldLayoutId id="2147483743" r:id="rId13"/>
    <p:sldLayoutId id="2147483744" r:id="rId14"/>
  </p:sldLayoutIdLst>
  <p:hf hdr="0" ftr="0"/>
  <p:txStyles>
    <p:titleStyle>
      <a:lvl1pPr algn="l" defTabSz="914400" rtl="0" eaLnBrk="1" latinLnBrk="0" hangingPunct="1">
        <a:lnSpc>
          <a:spcPct val="92000"/>
        </a:lnSpc>
        <a:spcBef>
          <a:spcPct val="0"/>
        </a:spcBef>
        <a:buNone/>
        <a:defRPr sz="39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​"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​"/>
        <a:defRPr sz="20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52000" indent="-25200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8000"/>
        </a:lnSpc>
        <a:spcBef>
          <a:spcPts val="0"/>
        </a:spcBef>
        <a:buFont typeface="Arial" panose="020B0604020202020204" pitchFamily="34" charset="0"/>
        <a:buChar char="​"/>
        <a:defRPr sz="2200" kern="1200">
          <a:solidFill>
            <a:schemeClr val="accent1"/>
          </a:solidFill>
          <a:latin typeface="+mj-lt"/>
          <a:ea typeface="+mn-ea"/>
          <a:cs typeface="+mn-cs"/>
        </a:defRPr>
      </a:lvl6pPr>
      <a:lvl7pPr marL="0" indent="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​"/>
        <a:defRPr sz="2900" b="1" kern="1200" baseline="0">
          <a:solidFill>
            <a:schemeClr val="accent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8000"/>
        </a:lnSpc>
        <a:spcBef>
          <a:spcPts val="2600"/>
        </a:spcBef>
        <a:buFont typeface="Arial" panose="020B0604020202020204" pitchFamily="34" charset="0"/>
        <a:buChar char="​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0" indent="72000" algn="l" defTabSz="914400" rtl="0" eaLnBrk="1" latinLnBrk="0" hangingPunct="1">
        <a:lnSpc>
          <a:spcPct val="108000"/>
        </a:lnSpc>
        <a:spcBef>
          <a:spcPts val="0"/>
        </a:spcBef>
        <a:buFont typeface="+mj-lt"/>
        <a:buAutoNum type="arabicPeriod"/>
        <a:defRPr sz="750" kern="1200" baseline="0">
          <a:solidFill>
            <a:schemeClr val="accent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168" userDrawn="1">
          <p15:clr>
            <a:srgbClr val="F26B43"/>
          </p15:clr>
        </p15:guide>
        <p15:guide id="2" pos="6939" userDrawn="1">
          <p15:clr>
            <a:srgbClr val="F26B43"/>
          </p15:clr>
        </p15:guide>
        <p15:guide id="3" orient="horz" pos="3979" userDrawn="1">
          <p15:clr>
            <a:srgbClr val="F26B43"/>
          </p15:clr>
        </p15:guide>
        <p15:guide id="4" pos="340" userDrawn="1">
          <p15:clr>
            <a:srgbClr val="A4A3A4"/>
          </p15:clr>
        </p15:guide>
        <p15:guide id="5" pos="7337" userDrawn="1">
          <p15:clr>
            <a:srgbClr val="A4A3A4"/>
          </p15:clr>
        </p15:guide>
        <p15:guide id="6" orient="horz" pos="460" userDrawn="1">
          <p15:clr>
            <a:srgbClr val="A4A3A4"/>
          </p15:clr>
        </p15:guide>
        <p15:guide id="8" pos="771" userDrawn="1">
          <p15:clr>
            <a:srgbClr val="F26B43"/>
          </p15:clr>
        </p15:guide>
        <p15:guide id="9" pos="7338" userDrawn="1">
          <p15:clr>
            <a:srgbClr val="F26B43"/>
          </p15:clr>
        </p15:guide>
        <p15:guide id="10" orient="horz" pos="1432" userDrawn="1">
          <p15:clr>
            <a:srgbClr val="A4A3A4"/>
          </p15:clr>
        </p15:guide>
        <p15:guide id="11" orient="horz" pos="3768" userDrawn="1">
          <p15:clr>
            <a:srgbClr val="A4A3A4"/>
          </p15:clr>
        </p15:guide>
        <p15:guide id="12" pos="1542" userDrawn="1">
          <p15:clr>
            <a:srgbClr val="F26B43"/>
          </p15:clr>
        </p15:guide>
        <p15:guide id="13" pos="2313" userDrawn="1">
          <p15:clr>
            <a:srgbClr val="F26B43"/>
          </p15:clr>
        </p15:guide>
        <p15:guide id="14" pos="3084" userDrawn="1">
          <p15:clr>
            <a:srgbClr val="F26B43"/>
          </p15:clr>
        </p15:guide>
        <p15:guide id="15" pos="3855" userDrawn="1">
          <p15:clr>
            <a:srgbClr val="F26B43"/>
          </p15:clr>
        </p15:guide>
        <p15:guide id="16" pos="4626" userDrawn="1">
          <p15:clr>
            <a:srgbClr val="F26B43"/>
          </p15:clr>
        </p15:guide>
        <p15:guide id="17" pos="53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ffentlighedsportalen.dk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ffentlighedsportalen.dk/dokument/173324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B22C4B-84D8-44E0-B76A-F34B7BA46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774" y="2300069"/>
            <a:ext cx="9791700" cy="2387600"/>
          </a:xfrm>
        </p:spPr>
        <p:txBody>
          <a:bodyPr/>
          <a:lstStyle/>
          <a:p>
            <a:r>
              <a:rPr lang="da-DK" dirty="0" smtClean="0"/>
              <a:t>Indledende skridt i aktindsigtssager –  nedslag i nyere praksis</a:t>
            </a:r>
            <a:endParaRPr lang="da-DK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24326D5-1751-488D-909D-75FC7B7E9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963" y="4254937"/>
            <a:ext cx="10555172" cy="1726763"/>
          </a:xfrm>
        </p:spPr>
        <p:txBody>
          <a:bodyPr/>
          <a:lstStyle/>
          <a:p>
            <a:endParaRPr lang="da-DK" dirty="0" smtClean="0"/>
          </a:p>
          <a:p>
            <a:endParaRPr lang="da-DK" dirty="0"/>
          </a:p>
          <a:p>
            <a:r>
              <a:rPr lang="da-DK" dirty="0" err="1" smtClean="0"/>
              <a:t>Kommunalretsforeningen</a:t>
            </a:r>
            <a:r>
              <a:rPr lang="da-DK" dirty="0" smtClean="0"/>
              <a:t> </a:t>
            </a:r>
            <a:r>
              <a:rPr lang="da-DK" dirty="0"/>
              <a:t>6. og 7. marts 2024</a:t>
            </a:r>
          </a:p>
          <a:p>
            <a:endParaRPr lang="da-DK" dirty="0" smtClean="0"/>
          </a:p>
          <a:p>
            <a:r>
              <a:rPr lang="da-DK" dirty="0" smtClean="0"/>
              <a:t>/v Jacob Christian Gaardhøje, områdechef, Folketingets Ombudsmand</a:t>
            </a:r>
            <a:endParaRPr lang="da-DK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615CA57-7B10-4EB2-ADDB-B621D782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6000" y="6281820"/>
            <a:ext cx="2441968" cy="180000"/>
          </a:xfrm>
        </p:spPr>
        <p:txBody>
          <a:bodyPr/>
          <a:lstStyle/>
          <a:p>
            <a:fld id="{27EC032B-5F0B-4DFB-8892-C42ED89982D5}" type="datetime2">
              <a:rPr lang="da-DK" smtClean="0"/>
              <a:t>5. marts 2024</a:t>
            </a:fld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B480B3-4C29-417B-9E50-479B579A8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/>
          <a:p>
            <a:fld id="{24C8C45C-947F-4981-8B3F-4F32E973C901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9865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3540-8CC9-44B9-A9F8-113521288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Emner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23022-E5BC-4D2C-B9BA-DB7A2930F3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Afgrænsning</a:t>
            </a:r>
            <a:r>
              <a:rPr lang="da-DK" dirty="0" smtClean="0"/>
              <a:t> af anmodning</a:t>
            </a:r>
          </a:p>
          <a:p>
            <a:r>
              <a:rPr lang="da-DK" dirty="0" smtClean="0"/>
              <a:t>Temakrav </a:t>
            </a:r>
          </a:p>
          <a:p>
            <a:r>
              <a:rPr lang="da-DK" dirty="0" smtClean="0"/>
              <a:t>Ressourcebetragtninger</a:t>
            </a:r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2C232-7EB3-4FBB-A987-4F576D61B63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A9FE5-0598-4659-9495-57D94056CB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9132DC8-9C44-4955-9A40-5872EC841E0B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474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Afgrænsning af anmodning</a:t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98580" y="2227952"/>
            <a:ext cx="9791663" cy="3707910"/>
          </a:xfrm>
        </p:spPr>
        <p:txBody>
          <a:bodyPr/>
          <a:lstStyle/>
          <a:p>
            <a:pPr>
              <a:buFontTx/>
              <a:buChar char="-"/>
            </a:pPr>
            <a:r>
              <a:rPr lang="da-DK" sz="2800" dirty="0" smtClean="0"/>
              <a:t>Saglig </a:t>
            </a:r>
            <a:r>
              <a:rPr lang="da-DK" sz="2800" dirty="0"/>
              <a:t>og loyal fortolkning af, hvad klageren efterspørger</a:t>
            </a:r>
            <a:r>
              <a:rPr lang="da-DK" sz="2800" dirty="0" smtClean="0"/>
              <a:t>. </a:t>
            </a:r>
          </a:p>
          <a:p>
            <a:pPr marL="0" indent="0">
              <a:buNone/>
            </a:pPr>
            <a:endParaRPr lang="da-DK" sz="2800" dirty="0" smtClean="0"/>
          </a:p>
          <a:p>
            <a:pPr>
              <a:buFontTx/>
              <a:buChar char="-"/>
            </a:pPr>
            <a:r>
              <a:rPr lang="da-DK" sz="2800" dirty="0" smtClean="0"/>
              <a:t>Dialog hvis tvivl. </a:t>
            </a:r>
          </a:p>
          <a:p>
            <a:pPr>
              <a:buFontTx/>
              <a:buChar char="-"/>
            </a:pPr>
            <a:endParaRPr lang="da-DK" sz="2800" dirty="0"/>
          </a:p>
          <a:p>
            <a:pPr marL="0" indent="0">
              <a:buNone/>
            </a:pPr>
            <a:endParaRPr lang="da-DK" sz="2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190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</a:t>
            </a:r>
            <a:r>
              <a:rPr lang="da-DK" dirty="0" smtClean="0"/>
              <a:t>or snæver: Hadprædikantlisten (FOB 2020-9)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24000" y="2274416"/>
            <a:ext cx="9792000" cy="4007403"/>
          </a:xfrm>
        </p:spPr>
        <p:txBody>
          <a:bodyPr/>
          <a:lstStyle/>
          <a:p>
            <a:r>
              <a:rPr lang="da-DK" dirty="0" smtClean="0"/>
              <a:t>Anmodning: ”Jeg </a:t>
            </a:r>
            <a:r>
              <a:rPr lang="da-DK" dirty="0"/>
              <a:t>vil gerne søge aktindsigt i bevæggrunden for at revurdere B’s plads på den nationale sanktionsliste – altså hvorfor tog I hans sag op? Og hvorfor udfaldet blev, at han blev fjernet. Hvad ligger der til grund for at fjerne ham fra listen?” </a:t>
            </a:r>
            <a:endParaRPr lang="da-DK" b="1" dirty="0" smtClean="0"/>
          </a:p>
          <a:p>
            <a:endParaRPr lang="da-DK" dirty="0"/>
          </a:p>
          <a:p>
            <a:r>
              <a:rPr lang="da-DK" dirty="0" smtClean="0"/>
              <a:t>Ministeriet anså ikke et dokument for </a:t>
            </a:r>
            <a:r>
              <a:rPr lang="da-DK" dirty="0"/>
              <a:t>omfattet </a:t>
            </a:r>
            <a:r>
              <a:rPr lang="da-DK" dirty="0" smtClean="0"/>
              <a:t>af anmodningen og anførte, at det vedrørte ”baggrunden </a:t>
            </a:r>
            <a:r>
              <a:rPr lang="da-DK" dirty="0"/>
              <a:t>for optagelsen på den nationale sanktionsliste (…), og således ikke bevæggrunden for at revurdere B’s plads på den nationale sanktionsliste.” </a:t>
            </a:r>
            <a:endParaRPr lang="da-DK" dirty="0" smtClean="0"/>
          </a:p>
          <a:p>
            <a:endParaRPr lang="da-DK" dirty="0"/>
          </a:p>
          <a:p>
            <a:r>
              <a:rPr lang="da-DK" dirty="0" smtClean="0"/>
              <a:t>Følgende fremgik af dokumentet, der var dateret i 2019, hvilket var to år efter B i 2017 blev opdateret på sanktionslisten: ”[</a:t>
            </a:r>
            <a:r>
              <a:rPr lang="da-DK" dirty="0"/>
              <a:t>d]</a:t>
            </a:r>
            <a:r>
              <a:rPr lang="da-DK" dirty="0" err="1"/>
              <a:t>enne</a:t>
            </a:r>
            <a:r>
              <a:rPr lang="da-DK" dirty="0"/>
              <a:t> rapport er skrevet i forbindelse med revurderingen af B’s optagelse på [sanktionslisten], før den udløber.”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93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efterspørger klageren?– Genskabelse af slettede </a:t>
            </a:r>
            <a:r>
              <a:rPr lang="da-DK" dirty="0" err="1"/>
              <a:t>SMS’er</a:t>
            </a:r>
            <a:r>
              <a:rPr lang="da-DK" dirty="0"/>
              <a:t> (FOB </a:t>
            </a:r>
            <a:r>
              <a:rPr lang="da-DK" dirty="0"/>
              <a:t>2024-2</a:t>
            </a:r>
            <a:r>
              <a:rPr lang="da-DK" dirty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74371" y="1881993"/>
            <a:ext cx="9840240" cy="3961853"/>
          </a:xfrm>
        </p:spPr>
        <p:txBody>
          <a:bodyPr/>
          <a:lstStyle/>
          <a:p>
            <a:pPr marL="0" indent="0">
              <a:buNone/>
            </a:pPr>
            <a:endParaRPr lang="da-DK" dirty="0" smtClean="0"/>
          </a:p>
          <a:p>
            <a:r>
              <a:rPr lang="da-DK" dirty="0"/>
              <a:t>I en pressemeddelelse </a:t>
            </a:r>
            <a:r>
              <a:rPr lang="da-DK" dirty="0" smtClean="0"/>
              <a:t>om mulighederne for genskabelse af slettede </a:t>
            </a:r>
            <a:r>
              <a:rPr lang="da-DK" dirty="0" err="1" smtClean="0"/>
              <a:t>SMS’er</a:t>
            </a:r>
            <a:r>
              <a:rPr lang="da-DK" dirty="0" smtClean="0"/>
              <a:t> fremgik </a:t>
            </a:r>
            <a:r>
              <a:rPr lang="da-DK" dirty="0"/>
              <a:t>følgende: Forsvarsministeriet har den 3. december 2021 anmodet </a:t>
            </a:r>
            <a:r>
              <a:rPr lang="da-DK" dirty="0" err="1"/>
              <a:t>FE’s</a:t>
            </a:r>
            <a:r>
              <a:rPr lang="da-DK" dirty="0"/>
              <a:t> Center for </a:t>
            </a:r>
            <a:r>
              <a:rPr lang="da-DK" dirty="0" err="1"/>
              <a:t>Cybersikkerhed</a:t>
            </a:r>
            <a:r>
              <a:rPr lang="da-DK" dirty="0"/>
              <a:t> (CFCS) om en udtalelse</a:t>
            </a:r>
            <a:r>
              <a:rPr lang="da-DK" dirty="0" smtClean="0"/>
              <a:t>.</a:t>
            </a:r>
            <a:endParaRPr lang="da-DK" dirty="0"/>
          </a:p>
          <a:p>
            <a:r>
              <a:rPr lang="da-DK" dirty="0"/>
              <a:t>En journalist </a:t>
            </a:r>
            <a:r>
              <a:rPr lang="da-DK" dirty="0" smtClean="0"/>
              <a:t>bad om </a:t>
            </a:r>
            <a:r>
              <a:rPr lang="da-DK" dirty="0"/>
              <a:t>aktindsigt i den ”anmodning om en udtalelse</a:t>
            </a:r>
            <a:r>
              <a:rPr lang="da-DK" dirty="0" smtClean="0"/>
              <a:t>”, </a:t>
            </a:r>
            <a:r>
              <a:rPr lang="da-DK" dirty="0"/>
              <a:t>som var omtalt i udtalelsen. </a:t>
            </a:r>
          </a:p>
          <a:p>
            <a:r>
              <a:rPr lang="da-DK" dirty="0"/>
              <a:t>Forsvarsministeriet </a:t>
            </a:r>
            <a:r>
              <a:rPr lang="da-DK" dirty="0" smtClean="0"/>
              <a:t>afslog anmodningen under henvisning til, at ministeriet ikke havde omfattede dokumenter. </a:t>
            </a:r>
            <a:endParaRPr lang="da-DK" dirty="0"/>
          </a:p>
          <a:p>
            <a:r>
              <a:rPr lang="da-DK" dirty="0" smtClean="0"/>
              <a:t>Under FO-sag oplyste ministeriet, </a:t>
            </a:r>
            <a:r>
              <a:rPr lang="da-DK" dirty="0"/>
              <a:t>at det var en nærmere bestemt mail af 3. december 2021, som </a:t>
            </a:r>
            <a:r>
              <a:rPr lang="da-DK" dirty="0" smtClean="0"/>
              <a:t>efterretningstjenesten </a:t>
            </a:r>
            <a:r>
              <a:rPr lang="da-DK" dirty="0"/>
              <a:t>i udtalelsen havde omtalt som en ”anmodning om en udtalelse”, </a:t>
            </a:r>
            <a:r>
              <a:rPr lang="da-DK" i="1" dirty="0"/>
              <a:t>men </a:t>
            </a:r>
            <a:r>
              <a:rPr lang="da-DK" i="1" dirty="0" smtClean="0"/>
              <a:t>anførte at </a:t>
            </a:r>
            <a:r>
              <a:rPr lang="da-DK" i="1" dirty="0"/>
              <a:t>mailen ikke indeholdt en anmodning om en </a:t>
            </a:r>
            <a:r>
              <a:rPr lang="da-DK" i="1" dirty="0" smtClean="0"/>
              <a:t>udtalelse, og derfor ikke var blevet anset for omfattet af anmodningen. </a:t>
            </a:r>
            <a:endParaRPr lang="da-DK" i="1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769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 man afgrænse for bredt?: </a:t>
            </a:r>
            <a:r>
              <a:rPr lang="da-DK" dirty="0" err="1" smtClean="0"/>
              <a:t>SMS’erne</a:t>
            </a:r>
            <a:r>
              <a:rPr lang="da-DK" dirty="0" smtClean="0"/>
              <a:t> tikker ind (FOB </a:t>
            </a:r>
            <a:r>
              <a:rPr lang="da-DK" dirty="0"/>
              <a:t>2022-32</a:t>
            </a:r>
            <a:r>
              <a:rPr lang="da-DK" dirty="0" smtClean="0"/>
              <a:t>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24000" y="2274416"/>
            <a:ext cx="9791663" cy="3918565"/>
          </a:xfrm>
        </p:spPr>
        <p:txBody>
          <a:bodyPr/>
          <a:lstStyle/>
          <a:p>
            <a:pPr>
              <a:buFontTx/>
              <a:buChar char="-"/>
            </a:pPr>
            <a:r>
              <a:rPr lang="da-DK" sz="1800" dirty="0" smtClean="0"/>
              <a:t>”</a:t>
            </a:r>
            <a:r>
              <a:rPr lang="da-DK" sz="1800" dirty="0" err="1" smtClean="0"/>
              <a:t>SMS’erne</a:t>
            </a:r>
            <a:r>
              <a:rPr lang="da-DK" sz="1800" dirty="0" smtClean="0"/>
              <a:t> </a:t>
            </a:r>
            <a:r>
              <a:rPr lang="da-DK" sz="1800" dirty="0"/>
              <a:t>tikker ind fra kollegerne rundt i Europa, som er glade på vores alle </a:t>
            </a:r>
            <a:r>
              <a:rPr lang="da-DK" sz="1800" dirty="0" err="1"/>
              <a:t>sammens</a:t>
            </a:r>
            <a:r>
              <a:rPr lang="da-DK" sz="1800" dirty="0"/>
              <a:t> </a:t>
            </a:r>
            <a:r>
              <a:rPr lang="da-DK" sz="1800" dirty="0" smtClean="0"/>
              <a:t>vegne. </a:t>
            </a:r>
          </a:p>
          <a:p>
            <a:pPr>
              <a:buFontTx/>
              <a:buChar char="-"/>
            </a:pPr>
            <a:endParaRPr lang="da-DK" sz="1800" dirty="0"/>
          </a:p>
          <a:p>
            <a:pPr>
              <a:buFontTx/>
              <a:buChar char="-"/>
            </a:pPr>
            <a:r>
              <a:rPr lang="da-DK" sz="1800" dirty="0" smtClean="0"/>
              <a:t>En </a:t>
            </a:r>
            <a:r>
              <a:rPr lang="da-DK" sz="1800" dirty="0"/>
              <a:t>journalist bad Statsministeriet om aktindsigt i SMS-beskeder fra europæiske regeringsledere mv., som statsministeren havde henvist til, den aften hvor der var folkeafstemning om afskaffelse af det danske </a:t>
            </a:r>
            <a:r>
              <a:rPr lang="da-DK" sz="1800" dirty="0" smtClean="0"/>
              <a:t>forsvarsforbehold.</a:t>
            </a:r>
          </a:p>
          <a:p>
            <a:pPr>
              <a:buFontTx/>
              <a:buChar char="-"/>
            </a:pPr>
            <a:endParaRPr lang="da-DK" sz="1800" dirty="0"/>
          </a:p>
          <a:p>
            <a:pPr>
              <a:buFontTx/>
              <a:buChar char="-"/>
            </a:pPr>
            <a:r>
              <a:rPr lang="da-DK" sz="1800" dirty="0" smtClean="0"/>
              <a:t>Ministeriet udleverede kun en aktliste med en oversigt over ti SMS-beskeder med angivelse af datoen for modtagelse af beskederne, men ikke, hvornår på dagen de var modtaget. Ministeriet oplyste senere overfor FO, at listen omfattede </a:t>
            </a:r>
            <a:r>
              <a:rPr lang="da-DK" sz="1800" dirty="0"/>
              <a:t>alle SMS-beskeder fra regeringsledere, der handlede om resultatet af folkeafstemningen, herunder det forventede resultat – og dermed også omfattede beskeder, der var modtaget tidligere på </a:t>
            </a:r>
            <a:r>
              <a:rPr lang="da-DK" sz="1800" dirty="0" smtClean="0"/>
              <a:t>valgdagen.</a:t>
            </a:r>
            <a:endParaRPr lang="da-DK" sz="1800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1555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Temakrav</a:t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98580" y="1645920"/>
            <a:ext cx="9791663" cy="4289942"/>
          </a:xfrm>
        </p:spPr>
        <p:txBody>
          <a:bodyPr/>
          <a:lstStyle/>
          <a:p>
            <a:pPr>
              <a:buFontTx/>
              <a:buChar char="-"/>
            </a:pPr>
            <a:r>
              <a:rPr lang="da-DK" sz="2800" dirty="0" smtClean="0"/>
              <a:t>Ansøgeren skal angive, hvad dokumenterne </a:t>
            </a:r>
            <a:r>
              <a:rPr lang="da-DK" sz="2800" i="1" dirty="0" smtClean="0"/>
              <a:t>indholdsmæssigt</a:t>
            </a:r>
            <a:r>
              <a:rPr lang="da-DK" sz="2800" dirty="0" smtClean="0"/>
              <a:t> angår. </a:t>
            </a:r>
          </a:p>
          <a:p>
            <a:pPr>
              <a:buFontTx/>
              <a:buChar char="-"/>
            </a:pPr>
            <a:r>
              <a:rPr lang="da-DK" sz="2800" dirty="0"/>
              <a:t>I</a:t>
            </a:r>
            <a:r>
              <a:rPr lang="da-DK" sz="2800" dirty="0" smtClean="0"/>
              <a:t>kke nok at angive processkridt eller kommunikation mellem personer/myndigheder. </a:t>
            </a:r>
          </a:p>
          <a:p>
            <a:pPr>
              <a:buFontTx/>
              <a:buChar char="-"/>
            </a:pPr>
            <a:r>
              <a:rPr lang="da-DK" sz="2800" dirty="0" smtClean="0"/>
              <a:t>Nyere praksis: Tema skal pege på oplysninger med ”reelt indholdsmæssigt fællesskab”. </a:t>
            </a:r>
          </a:p>
          <a:p>
            <a:pPr>
              <a:buFontTx/>
              <a:buChar char="-"/>
            </a:pPr>
            <a:r>
              <a:rPr lang="da-DK" sz="2800" dirty="0" smtClean="0"/>
              <a:t>Dialog før afvisning.</a:t>
            </a:r>
            <a:endParaRPr lang="da-DK" sz="2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384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”Reelt indholdsmæssigt fællesskab” - Afghanistan-sagen (FOB 2022-2)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24000" y="2274416"/>
            <a:ext cx="9791663" cy="4007403"/>
          </a:xfrm>
        </p:spPr>
        <p:txBody>
          <a:bodyPr/>
          <a:lstStyle/>
          <a:p>
            <a:r>
              <a:rPr lang="da-DK" dirty="0"/>
              <a:t>A</a:t>
            </a:r>
            <a:r>
              <a:rPr lang="da-DK" dirty="0" smtClean="0"/>
              <a:t>nmodningerne om aktindsigt vedrørte </a:t>
            </a:r>
            <a:r>
              <a:rPr lang="da-DK" dirty="0"/>
              <a:t>dokumenter ”med omtale af” Afghanistan til og fra eller godkendt af to personer i Udenrigsministeriet, mens den tredje angik dokumenter fra DANATO til Udenrigsministeriet ”vedr. Afghanistan</a:t>
            </a:r>
            <a:r>
              <a:rPr lang="da-DK" dirty="0" smtClean="0"/>
              <a:t>”.</a:t>
            </a:r>
            <a:endParaRPr lang="da-DK" dirty="0"/>
          </a:p>
          <a:p>
            <a:r>
              <a:rPr lang="da-DK" dirty="0" smtClean="0"/>
              <a:t>Alle </a:t>
            </a:r>
            <a:r>
              <a:rPr lang="da-DK" dirty="0"/>
              <a:t>dokumenter til og fra bestemte myndigheder eller en bestemt personkreds i en nærmere angiven periode </a:t>
            </a:r>
            <a:r>
              <a:rPr lang="da-DK" dirty="0" smtClean="0"/>
              <a:t>opfylder ikke temakrav. </a:t>
            </a:r>
          </a:p>
          <a:p>
            <a:r>
              <a:rPr lang="da-DK" dirty="0" smtClean="0"/>
              <a:t>Alle dokumenter en </a:t>
            </a:r>
            <a:r>
              <a:rPr lang="da-DK" dirty="0"/>
              <a:t>bestemt minister eller embedsmand måtte have godkendt inden for en given </a:t>
            </a:r>
            <a:r>
              <a:rPr lang="da-DK" dirty="0" smtClean="0"/>
              <a:t>periode opfylder heller ikke temakrav (angivelsen af en proces er ikke nok). </a:t>
            </a:r>
          </a:p>
          <a:p>
            <a:r>
              <a:rPr lang="da-DK" dirty="0"/>
              <a:t>A</a:t>
            </a:r>
            <a:r>
              <a:rPr lang="da-DK" dirty="0" smtClean="0"/>
              <a:t>ngivelsen </a:t>
            </a:r>
            <a:r>
              <a:rPr lang="da-DK" dirty="0"/>
              <a:t>af et land </a:t>
            </a:r>
            <a:r>
              <a:rPr lang="da-DK" dirty="0" smtClean="0"/>
              <a:t>betød ikke</a:t>
            </a:r>
            <a:r>
              <a:rPr lang="da-DK" dirty="0"/>
              <a:t>, at anmodningen blev begrænset til oplysninger med et </a:t>
            </a:r>
            <a:r>
              <a:rPr lang="da-DK" i="1" dirty="0"/>
              <a:t>reelt indholdsmæssigt fælleskab</a:t>
            </a:r>
            <a:r>
              <a:rPr lang="da-DK" dirty="0"/>
              <a:t>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485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”Reelt indholdsmæssigt fællesskab” – Sager ved domstolene (FOB 2024-2)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Anmodningen </a:t>
            </a:r>
            <a:r>
              <a:rPr lang="da-DK" dirty="0"/>
              <a:t>angik korrespondance mellem Statsministeriet og øvrige myndigheder ”vedrørende sager ved domstolene” i </a:t>
            </a:r>
            <a:r>
              <a:rPr lang="da-DK" dirty="0" smtClean="0"/>
              <a:t>fra 2019-2023</a:t>
            </a:r>
            <a:r>
              <a:rPr lang="da-DK" dirty="0"/>
              <a:t>.</a:t>
            </a:r>
          </a:p>
          <a:p>
            <a:r>
              <a:rPr lang="da-DK" dirty="0" smtClean="0"/>
              <a:t>Anmodningens ordlyd </a:t>
            </a:r>
            <a:r>
              <a:rPr lang="da-DK" dirty="0"/>
              <a:t>omfattede oplysninger om meget forskelligartede typer af retssager uanset disses indhold og involverede parter</a:t>
            </a:r>
            <a:r>
              <a:rPr lang="da-DK" dirty="0" smtClean="0"/>
              <a:t>.</a:t>
            </a:r>
          </a:p>
          <a:p>
            <a:r>
              <a:rPr lang="da-DK" dirty="0" smtClean="0"/>
              <a:t>Et </a:t>
            </a:r>
            <a:r>
              <a:rPr lang="da-DK" dirty="0"/>
              <a:t>tema som ”korrespondance vedrørende sager ved domstolene” uden yderligere specificering </a:t>
            </a:r>
            <a:r>
              <a:rPr lang="da-DK" dirty="0" smtClean="0"/>
              <a:t>svarede mere </a:t>
            </a:r>
            <a:r>
              <a:rPr lang="da-DK" dirty="0"/>
              <a:t>til at angive, at oplysningerne har været forelagt en vis myndighed, udvalg e.l., end at angive, hvad dokumenterne indholdsmæssigt angår, hvilket – ligesom det at angive en proces mv. – ikke er tilstrækkeligt til at opfylde temakravet.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971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Ressourcebetragtninger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Afslag på anmodning – § </a:t>
            </a:r>
            <a:r>
              <a:rPr lang="da-DK" dirty="0"/>
              <a:t>9, stk. 2, nr. 1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Undlade ekstrahering – </a:t>
            </a:r>
            <a:r>
              <a:rPr lang="nn-NO" dirty="0"/>
              <a:t>§ 28, stk. 2, nr. 1, og § 29, stk. 2.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Undlade anonymisering – (forarbejderne til § 30, nr. 1)</a:t>
            </a:r>
          </a:p>
          <a:p>
            <a:endParaRPr lang="da-DK" dirty="0"/>
          </a:p>
          <a:p>
            <a:r>
              <a:rPr lang="da-DK" dirty="0" smtClean="0"/>
              <a:t>Undlade </a:t>
            </a:r>
            <a:r>
              <a:rPr lang="da-DK" dirty="0"/>
              <a:t>d</a:t>
            </a:r>
            <a:r>
              <a:rPr lang="da-DK" dirty="0" smtClean="0"/>
              <a:t>ataudtræk – § </a:t>
            </a:r>
            <a:r>
              <a:rPr lang="da-DK" dirty="0"/>
              <a:t>11, stk. 1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5254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Afslag på anmodning – uforholdsmæssigt ressourceforbrug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 sag 22/00878 (på </a:t>
            </a:r>
            <a:r>
              <a:rPr lang="da-DK" u="sng" dirty="0" smtClean="0">
                <a:hlinkClick r:id="rId2" tooltip="Offentlighedsportalen"/>
              </a:rPr>
              <a:t>www.offentlighedsportalen.dk</a:t>
            </a:r>
            <a:r>
              <a:rPr lang="da-DK" dirty="0" smtClean="0"/>
              <a:t>): </a:t>
            </a:r>
          </a:p>
          <a:p>
            <a:endParaRPr lang="da-DK" dirty="0"/>
          </a:p>
          <a:p>
            <a:r>
              <a:rPr lang="da-DK" dirty="0" smtClean="0"/>
              <a:t>JM’s gav afslag på forskers anmodning, idet sagen måtte forventes </a:t>
            </a:r>
            <a:r>
              <a:rPr lang="da-DK" dirty="0"/>
              <a:t>at overstige 60 timer. </a:t>
            </a:r>
            <a:r>
              <a:rPr lang="da-DK" dirty="0"/>
              <a:t>A</a:t>
            </a:r>
            <a:r>
              <a:rPr lang="da-DK" dirty="0" smtClean="0"/>
              <a:t>ktindsigtsanmodningen </a:t>
            </a:r>
            <a:r>
              <a:rPr lang="da-DK" dirty="0"/>
              <a:t>omfattede mere end 1.600 siders </a:t>
            </a:r>
            <a:r>
              <a:rPr lang="da-DK" dirty="0" smtClean="0"/>
              <a:t>materiale. </a:t>
            </a:r>
          </a:p>
          <a:p>
            <a:endParaRPr lang="da-DK" dirty="0"/>
          </a:p>
          <a:p>
            <a:r>
              <a:rPr lang="da-DK" dirty="0" smtClean="0"/>
              <a:t>JM oplyste, at medarbejdere </a:t>
            </a:r>
            <a:r>
              <a:rPr lang="da-DK" dirty="0"/>
              <a:t>i Justitsministeriet normalt brugte ca. 25 timer på at behandle ca. 600 siders materiale i forbindelse med en aktindsigtsanmodning, og </a:t>
            </a:r>
            <a:r>
              <a:rPr lang="da-DK" dirty="0" smtClean="0"/>
              <a:t>at </a:t>
            </a:r>
            <a:r>
              <a:rPr lang="da-DK" dirty="0"/>
              <a:t>behandlingen af materialet ville forudsætte høring af andre myndigheder.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3318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Afslag på anmodning – uforholdsmæssigt </a:t>
            </a:r>
            <a:r>
              <a:rPr lang="da-DK" dirty="0" smtClean="0"/>
              <a:t>ressourceforbrug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-  FO sag 23/06724 (sag genoptaget af myndighed efter høring).</a:t>
            </a:r>
          </a:p>
          <a:p>
            <a:endParaRPr lang="da-DK" dirty="0"/>
          </a:p>
          <a:p>
            <a:r>
              <a:rPr lang="da-DK" dirty="0"/>
              <a:t>Ministeriet vurderede </a:t>
            </a:r>
            <a:r>
              <a:rPr lang="da-DK" dirty="0" smtClean="0"/>
              <a:t>ved afslag til journalist ressourceforbruget </a:t>
            </a:r>
            <a:r>
              <a:rPr lang="da-DK" dirty="0"/>
              <a:t>til </a:t>
            </a:r>
            <a:r>
              <a:rPr lang="da-DK" dirty="0" smtClean="0"/>
              <a:t>75 timer, herunder 20 timer til høring af andre myndigheder. </a:t>
            </a:r>
            <a:endParaRPr lang="da-DK" dirty="0"/>
          </a:p>
          <a:p>
            <a:r>
              <a:rPr lang="da-DK" dirty="0" smtClean="0"/>
              <a:t>Anmodning omfattede 91 </a:t>
            </a:r>
            <a:r>
              <a:rPr lang="da-DK" dirty="0"/>
              <a:t>dokumenter, </a:t>
            </a:r>
            <a:r>
              <a:rPr lang="da-DK" dirty="0" smtClean="0"/>
              <a:t>der samlet udgjorde </a:t>
            </a:r>
            <a:r>
              <a:rPr lang="da-DK" dirty="0"/>
              <a:t>ca. 480 sider. </a:t>
            </a:r>
            <a:endParaRPr lang="da-DK" dirty="0"/>
          </a:p>
          <a:p>
            <a:r>
              <a:rPr lang="da-DK" dirty="0" smtClean="0"/>
              <a:t>Ministerium vurderede foreløbigt, at de fleste dokumenter skulle undtages efter offentlighedslovens </a:t>
            </a:r>
            <a:r>
              <a:rPr lang="da-DK" dirty="0"/>
              <a:t>§ 24 og herefter </a:t>
            </a:r>
            <a:r>
              <a:rPr lang="da-DK" dirty="0" smtClean="0"/>
              <a:t>gennemgås </a:t>
            </a:r>
            <a:r>
              <a:rPr lang="da-DK" dirty="0"/>
              <a:t>på oplysningsniveau for ekstraheringspligtige oplysninger. </a:t>
            </a:r>
            <a:endParaRPr lang="da-DK" dirty="0" smtClean="0"/>
          </a:p>
          <a:p>
            <a:r>
              <a:rPr lang="da-DK" dirty="0" smtClean="0"/>
              <a:t>Der var tale om vanskeligt tilgængeligt materiale. </a:t>
            </a:r>
          </a:p>
          <a:p>
            <a:r>
              <a:rPr lang="da-DK" dirty="0" smtClean="0"/>
              <a:t>Sagen viste sig at indeholde flere dubletter end først antaget.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689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Undladelse af ekstrahering – uforholdsmæssigt ressourceforbrug (FOB 2023-32)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/>
              <a:t>Klart overstige 25 timer at gennemføre ekstrahering af oplysninger i </a:t>
            </a:r>
            <a:r>
              <a:rPr lang="da-DK" dirty="0" smtClean="0"/>
              <a:t>mere </a:t>
            </a:r>
            <a:r>
              <a:rPr lang="da-DK" dirty="0"/>
              <a:t>end 660 sider (eksklusive dubletter</a:t>
            </a:r>
            <a:r>
              <a:rPr lang="da-DK" dirty="0" smtClean="0"/>
              <a:t>) til brug for anmodning fra journalist.</a:t>
            </a:r>
          </a:p>
          <a:p>
            <a:endParaRPr lang="da-DK" dirty="0"/>
          </a:p>
          <a:p>
            <a:r>
              <a:rPr lang="da-DK" dirty="0" smtClean="0"/>
              <a:t>JM </a:t>
            </a:r>
            <a:r>
              <a:rPr lang="da-DK" dirty="0"/>
              <a:t>havde udfoldet rimelige bestræbelser på at imødegå ressourceproblemet </a:t>
            </a:r>
            <a:r>
              <a:rPr lang="da-DK" dirty="0" smtClean="0"/>
              <a:t>ved flere </a:t>
            </a:r>
            <a:r>
              <a:rPr lang="da-DK" dirty="0"/>
              <a:t>gange at have forsøgt at kontakte </a:t>
            </a:r>
            <a:r>
              <a:rPr lang="da-DK" dirty="0" smtClean="0"/>
              <a:t>journalisten </a:t>
            </a:r>
            <a:r>
              <a:rPr lang="da-DK" dirty="0"/>
              <a:t>med henblik på </a:t>
            </a:r>
            <a:r>
              <a:rPr lang="da-DK" dirty="0" smtClean="0"/>
              <a:t>dialog </a:t>
            </a:r>
            <a:r>
              <a:rPr lang="da-DK" dirty="0"/>
              <a:t>om </a:t>
            </a:r>
            <a:r>
              <a:rPr lang="da-DK" dirty="0" smtClean="0"/>
              <a:t>afgrænsning.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S</a:t>
            </a:r>
            <a:r>
              <a:rPr lang="da-DK" dirty="0" smtClean="0"/>
              <a:t>amlet </a:t>
            </a:r>
            <a:r>
              <a:rPr lang="da-DK" dirty="0"/>
              <a:t>vurdering af sagens karakter og </a:t>
            </a:r>
            <a:r>
              <a:rPr lang="da-DK" dirty="0" smtClean="0"/>
              <a:t>omstændigheder.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182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Undlade anonymisering – nævneværdigt ressourceforbrug (FOB 2023-14)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Anonymisering sker efter princip </a:t>
            </a:r>
            <a:r>
              <a:rPr lang="da-DK" dirty="0"/>
              <a:t>svarende </a:t>
            </a:r>
            <a:r>
              <a:rPr lang="da-DK" dirty="0" smtClean="0"/>
              <a:t>til meroffentlighedsprincippet. </a:t>
            </a:r>
            <a:r>
              <a:rPr lang="da-DK" dirty="0"/>
              <a:t> </a:t>
            </a:r>
            <a:endParaRPr lang="da-DK" dirty="0" smtClean="0"/>
          </a:p>
          <a:p>
            <a:endParaRPr lang="da-DK" dirty="0"/>
          </a:p>
          <a:p>
            <a:r>
              <a:rPr lang="da-DK" dirty="0" smtClean="0"/>
              <a:t>”I hvert fald” sigtes der til </a:t>
            </a:r>
            <a:r>
              <a:rPr lang="da-DK" dirty="0"/>
              <a:t>et mindre tidsforbrug end 25 </a:t>
            </a:r>
            <a:r>
              <a:rPr lang="da-DK" dirty="0" smtClean="0"/>
              <a:t>timer. FO sag</a:t>
            </a:r>
            <a:r>
              <a:rPr lang="da-DK" dirty="0"/>
              <a:t> </a:t>
            </a:r>
            <a:r>
              <a:rPr lang="da-DK" dirty="0">
                <a:hlinkClick r:id="rId2" tooltip="Sagen 15/01637"/>
              </a:rPr>
              <a:t>15/01637</a:t>
            </a:r>
            <a:r>
              <a:rPr lang="da-DK" dirty="0"/>
              <a:t> </a:t>
            </a:r>
            <a:r>
              <a:rPr lang="da-DK" dirty="0" smtClean="0"/>
              <a:t>- et </a:t>
            </a:r>
            <a:r>
              <a:rPr lang="da-DK" dirty="0"/>
              <a:t>forventet tidsforbrug på mindst 19 timer oversteg det, der kunne kræves</a:t>
            </a:r>
            <a:r>
              <a:rPr lang="da-DK" dirty="0" smtClean="0"/>
              <a:t>.</a:t>
            </a:r>
          </a:p>
          <a:p>
            <a:endParaRPr lang="da-DK" dirty="0" smtClean="0"/>
          </a:p>
          <a:p>
            <a:r>
              <a:rPr lang="da-DK" dirty="0" smtClean="0"/>
              <a:t>Region vurderede at anonymisering af samrådsprotokoller i 116 sager ville overstige 30-35 timer. </a:t>
            </a:r>
          </a:p>
          <a:p>
            <a:endParaRPr lang="da-DK" dirty="0"/>
          </a:p>
          <a:p>
            <a:r>
              <a:rPr lang="da-DK" dirty="0" smtClean="0"/>
              <a:t>Præcis grænse uafklaret.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24C8C45C-947F-4981-8B3F-4F32E973C901}" type="slidenum">
              <a:rPr lang="da-DK" smtClean="0"/>
              <a:pPr/>
              <a:t>14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6B9DF-542B-44DE-BE68-CFEEEDFA24BF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2722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489D-1767-40B3-BA0F-63303932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Mere information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B6C39-4C32-4F02-AC47-608B3D13CC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www.ombudsmanden.dk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5F789-E73C-4133-A051-EE7AB28F3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Folketingets Ombudsmand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92E3F9-B7DF-4746-BBBE-8EF7E3EC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T: 33 13 25 12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970A4-7DC4-452B-A8DF-54D756E6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24C8C45C-947F-4981-8B3F-4F32E973C901}" type="slidenum">
              <a:rPr lang="da-DK" smtClean="0"/>
              <a:pPr/>
              <a:t>15</a:t>
            </a:fld>
            <a:endParaRPr lang="da-DK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BE88114-91DE-4783-BF48-06CFA8007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C7FA-F3CF-4269-8B8B-4B2DCBAE0F33}" type="datetime2">
              <a:rPr lang="da-DK" smtClean="0"/>
              <a:t>5. marts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847525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mbudsmanden">
      <a:dk1>
        <a:sysClr val="windowText" lastClr="000000"/>
      </a:dk1>
      <a:lt1>
        <a:sysClr val="window" lastClr="FFFFFF"/>
      </a:lt1>
      <a:dk2>
        <a:srgbClr val="D18708"/>
      </a:dk2>
      <a:lt2>
        <a:srgbClr val="F0D2A4"/>
      </a:lt2>
      <a:accent1>
        <a:srgbClr val="0062AE"/>
      </a:accent1>
      <a:accent2>
        <a:srgbClr val="6B97CE"/>
      </a:accent2>
      <a:accent3>
        <a:srgbClr val="D3DCF0"/>
      </a:accent3>
      <a:accent4>
        <a:srgbClr val="5F5F5F"/>
      </a:accent4>
      <a:accent5>
        <a:srgbClr val="9F9F9F"/>
      </a:accent5>
      <a:accent6>
        <a:srgbClr val="D2D2D2"/>
      </a:accent6>
      <a:hlink>
        <a:srgbClr val="0062AE"/>
      </a:hlink>
      <a:folHlink>
        <a:srgbClr val="6B97CE"/>
      </a:folHlink>
    </a:clrScheme>
    <a:fontScheme name="Folketinge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lnSpc>
            <a:spcPct val="98000"/>
          </a:lnSpc>
          <a:defRPr sz="20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98000"/>
          </a:lnSpc>
          <a:defRPr sz="2000" dirty="0" err="1" smtClean="0">
            <a:solidFill>
              <a:schemeClr val="accent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kabelon til powerpointpræsentation [Skrivebeskyttet]" id="{9E5BA874-6D30-430E-931D-B2B232799E48}" vid="{28C3C307-57B1-46AF-BCA5-F8802B4CBBD1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495154421F38B4DB304FE549F8B5165" ma:contentTypeVersion="6" ma:contentTypeDescription="Opret et nyt dokument." ma:contentTypeScope="" ma:versionID="b59cf88636afdadca0e60beab7095293">
  <xsd:schema xmlns:xsd="http://www.w3.org/2001/XMLSchema" xmlns:xs="http://www.w3.org/2001/XMLSchema" xmlns:p="http://schemas.microsoft.com/office/2006/metadata/properties" xmlns:ns1="http://schemas.microsoft.com/sharepoint/v3" xmlns:ns2="595bdbb1-f87c-47dd-9e51-e1196210420f" xmlns:ns3="ea2470e8-9c82-4f70-9025-1ff1db13a751" targetNamespace="http://schemas.microsoft.com/office/2006/metadata/properties" ma:root="true" ma:fieldsID="5a0eda57c0df7302d0e8ac66554d22cd" ns1:_="" ns2:_="" ns3:_="">
    <xsd:import namespace="http://schemas.microsoft.com/sharepoint/v3"/>
    <xsd:import namespace="595bdbb1-f87c-47dd-9e51-e1196210420f"/>
    <xsd:import namespace="ea2470e8-9c82-4f70-9025-1ff1db13a751"/>
    <xsd:element name="properties">
      <xsd:complexType>
        <xsd:sequence>
          <xsd:element name="documentManagement">
            <xsd:complexType>
              <xsd:all>
                <xsd:element ref="ns2:M_x00f8_dedato"/>
                <xsd:element ref="ns2:Dokumenttype"/>
                <xsd:element ref="ns2:Sortering" minOccurs="0"/>
                <xsd:element ref="ns1:LikesCount" minOccurs="0"/>
                <xsd:element ref="ns1:LikedBy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ikesCount" ma:index="11" nillable="true" ma:displayName="Antallet af Synes godt om" ma:internalName="LikesCount">
      <xsd:simpleType>
        <xsd:restriction base="dms:Unknown"/>
      </xsd:simpleType>
    </xsd:element>
    <xsd:element name="LikedBy" ma:index="12" nillable="true" ma:displayName="Markeret som Synes godt om af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5bdbb1-f87c-47dd-9e51-e1196210420f" elementFormDefault="qualified">
    <xsd:import namespace="http://schemas.microsoft.com/office/2006/documentManagement/types"/>
    <xsd:import namespace="http://schemas.microsoft.com/office/infopath/2007/PartnerControls"/>
    <xsd:element name="M_x00f8_dedato" ma:index="8" ma:displayName="Mødedato" ma:format="DateOnly" ma:internalName="M_x00f8_dedato">
      <xsd:simpleType>
        <xsd:restriction base="dms:DateTime"/>
      </xsd:simpleType>
    </xsd:element>
    <xsd:element name="Dokumenttype" ma:index="9" ma:displayName="Dokumenttype" ma:default="Dagsorden" ma:format="Dropdown" ma:internalName="Dokumenttype">
      <xsd:simpleType>
        <xsd:restriction base="dms:Choice">
          <xsd:enumeration value="Dagsorden"/>
          <xsd:enumeration value="Bilag"/>
          <xsd:enumeration value="Andet"/>
        </xsd:restriction>
      </xsd:simpleType>
    </xsd:element>
    <xsd:element name="Sortering" ma:index="10" nillable="true" ma:displayName="Sortering" ma:internalName="Sortering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2470e8-9c82-4f70-9025-1ff1db13a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_x00f8_dedato xmlns="595bdbb1-f87c-47dd-9e51-e1196210420f">2023-05-14T22:00:00+00:00</M_x00f8_dedato>
    <LikesCount xmlns="http://schemas.microsoft.com/sharepoint/v3" xsi:nil="true"/>
    <LikedBy xmlns="http://schemas.microsoft.com/sharepoint/v3">
      <UserInfo>
        <DisplayName/>
        <AccountId xsi:nil="true"/>
        <AccountType/>
      </UserInfo>
    </LikedBy>
    <Dokumenttype xmlns="595bdbb1-f87c-47dd-9e51-e1196210420f">Dagsorden</Dokumenttype>
    <Sortering xmlns="595bdbb1-f87c-47dd-9e51-e1196210420f">3</Sortering>
  </documentManagement>
</p:properties>
</file>

<file path=customXml/itemProps1.xml><?xml version="1.0" encoding="utf-8"?>
<ds:datastoreItem xmlns:ds="http://schemas.openxmlformats.org/officeDocument/2006/customXml" ds:itemID="{48B4590E-0DB4-4F0A-BA22-B7F6E79CE5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FA5B32-9127-46BB-BC47-4A33DAF4A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95bdbb1-f87c-47dd-9e51-e1196210420f"/>
    <ds:schemaRef ds:uri="ea2470e8-9c82-4f70-9025-1ff1db13a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2EA658-EBF9-4AC7-9F9E-2B09784040A5}">
  <ds:schemaRefs>
    <ds:schemaRef ds:uri="595bdbb1-f87c-47dd-9e51-e1196210420f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ea2470e8-9c82-4f70-9025-1ff1db13a75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Paradigmer - § 16, stk. 1</Template>
  <TotalTime>0</TotalTime>
  <Words>1145</Words>
  <Application>Microsoft Office PowerPoint</Application>
  <PresentationFormat>Widescreen</PresentationFormat>
  <Paragraphs>121</Paragraphs>
  <Slides>15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Arial</vt:lpstr>
      <vt:lpstr>Founders Grotesk Medium</vt:lpstr>
      <vt:lpstr>Georgia</vt:lpstr>
      <vt:lpstr>Publico Text</vt:lpstr>
      <vt:lpstr>Blank</vt:lpstr>
      <vt:lpstr>Indledende skridt i aktindsigtssager –  nedslag i nyere praksis</vt:lpstr>
      <vt:lpstr>Emner</vt:lpstr>
      <vt:lpstr>Afgrænsning af anmodning  </vt:lpstr>
      <vt:lpstr>For snæver: Hadprædikantlisten (FOB 2020-9)</vt:lpstr>
      <vt:lpstr>Hvad efterspørger klageren?– Genskabelse af slettede SMS’er (FOB 2024-2)</vt:lpstr>
      <vt:lpstr>Må man afgrænse for bredt?: SMS’erne tikker ind (FOB 2022-32)</vt:lpstr>
      <vt:lpstr>Temakrav  </vt:lpstr>
      <vt:lpstr>”Reelt indholdsmæssigt fællesskab” - Afghanistan-sagen (FOB 2022-2)</vt:lpstr>
      <vt:lpstr>”Reelt indholdsmæssigt fællesskab” – Sager ved domstolene (FOB 2024-2)</vt:lpstr>
      <vt:lpstr>Ressourcebetragtninger</vt:lpstr>
      <vt:lpstr>Afslag på anmodning – uforholdsmæssigt ressourceforbrug</vt:lpstr>
      <vt:lpstr>Afslag på anmodning – uforholdsmæssigt ressourceforbrug</vt:lpstr>
      <vt:lpstr>Undladelse af ekstrahering – uforholdsmæssigt ressourceforbrug (FOB 2023-32) </vt:lpstr>
      <vt:lpstr>Undlade anonymisering – nævneværdigt ressourceforbrug (FOB 2023-14) </vt:lpstr>
      <vt:lpstr>Mere information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2023-05-09T12:47:37Z</dcterms:created>
  <dcterms:modified xsi:type="dcterms:W3CDTF">2024-03-05T15:57:43Z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ontentTypeId">
    <vt:lpwstr>0x0101002495154421F38B4DB304FE549F8B5165</vt:lpwstr>
  </property>
  <property fmtid="{D5CDD505-2E9C-101B-9397-08002B2CF9AE}" pid="4" name="PortalKeyword">
    <vt:lpwstr/>
  </property>
</Properties>
</file>