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8"/>
  </p:handoutMasterIdLst>
  <p:sldIdLst>
    <p:sldId id="258" r:id="rId2"/>
    <p:sldId id="259" r:id="rId3"/>
    <p:sldId id="268" r:id="rId4"/>
    <p:sldId id="261" r:id="rId5"/>
    <p:sldId id="260" r:id="rId6"/>
    <p:sldId id="262" r:id="rId7"/>
    <p:sldId id="263" r:id="rId8"/>
    <p:sldId id="264" r:id="rId9"/>
    <p:sldId id="265" r:id="rId10"/>
    <p:sldId id="266" r:id="rId11"/>
    <p:sldId id="267" r:id="rId12"/>
    <p:sldId id="282" r:id="rId13"/>
    <p:sldId id="269" r:id="rId14"/>
    <p:sldId id="283" r:id="rId15"/>
    <p:sldId id="270" r:id="rId16"/>
    <p:sldId id="271" r:id="rId17"/>
    <p:sldId id="272" r:id="rId18"/>
    <p:sldId id="273" r:id="rId19"/>
    <p:sldId id="284" r:id="rId20"/>
    <p:sldId id="274" r:id="rId21"/>
    <p:sldId id="275" r:id="rId22"/>
    <p:sldId id="277" r:id="rId23"/>
    <p:sldId id="276" r:id="rId24"/>
    <p:sldId id="278" r:id="rId25"/>
    <p:sldId id="279" r:id="rId26"/>
    <p:sldId id="281" r:id="rId27"/>
  </p:sldIdLst>
  <p:sldSz cx="9144000" cy="6858000" type="screen4x3"/>
  <p:notesSz cx="6889750" cy="1002188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17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85558" cy="501094"/>
          </a:xfrm>
          <a:prstGeom prst="rect">
            <a:avLst/>
          </a:prstGeom>
        </p:spPr>
        <p:txBody>
          <a:bodyPr vert="horz" lIns="96634" tIns="48317" rIns="96634" bIns="48317" rtlCol="0"/>
          <a:lstStyle>
            <a:lvl1pPr algn="l">
              <a:defRPr sz="1300"/>
            </a:lvl1pPr>
          </a:lstStyle>
          <a:p>
            <a:endParaRPr lang="da-DK"/>
          </a:p>
        </p:txBody>
      </p:sp>
      <p:sp>
        <p:nvSpPr>
          <p:cNvPr id="3" name="Pladsholder til dato 2"/>
          <p:cNvSpPr>
            <a:spLocks noGrp="1"/>
          </p:cNvSpPr>
          <p:nvPr>
            <p:ph type="dt" sz="quarter" idx="1"/>
          </p:nvPr>
        </p:nvSpPr>
        <p:spPr>
          <a:xfrm>
            <a:off x="3902597" y="0"/>
            <a:ext cx="2985558" cy="501094"/>
          </a:xfrm>
          <a:prstGeom prst="rect">
            <a:avLst/>
          </a:prstGeom>
        </p:spPr>
        <p:txBody>
          <a:bodyPr vert="horz" lIns="96634" tIns="48317" rIns="96634" bIns="48317" rtlCol="0"/>
          <a:lstStyle>
            <a:lvl1pPr algn="r">
              <a:defRPr sz="1300"/>
            </a:lvl1pPr>
          </a:lstStyle>
          <a:p>
            <a:fld id="{548EA88B-5B6F-4B2A-9F0D-B82D6AE60CF0}" type="datetimeFigureOut">
              <a:rPr lang="da-DK" smtClean="0"/>
              <a:t>24-02-2017</a:t>
            </a:fld>
            <a:endParaRPr lang="da-DK"/>
          </a:p>
        </p:txBody>
      </p:sp>
      <p:sp>
        <p:nvSpPr>
          <p:cNvPr id="4" name="Pladsholder til sidefod 3"/>
          <p:cNvSpPr>
            <a:spLocks noGrp="1"/>
          </p:cNvSpPr>
          <p:nvPr>
            <p:ph type="ftr" sz="quarter" idx="2"/>
          </p:nvPr>
        </p:nvSpPr>
        <p:spPr>
          <a:xfrm>
            <a:off x="0" y="9519054"/>
            <a:ext cx="2985558" cy="501094"/>
          </a:xfrm>
          <a:prstGeom prst="rect">
            <a:avLst/>
          </a:prstGeom>
        </p:spPr>
        <p:txBody>
          <a:bodyPr vert="horz" lIns="96634" tIns="48317" rIns="96634" bIns="48317" rtlCol="0" anchor="b"/>
          <a:lstStyle>
            <a:lvl1pPr algn="l">
              <a:defRPr sz="1300"/>
            </a:lvl1pPr>
          </a:lstStyle>
          <a:p>
            <a:endParaRPr lang="da-DK"/>
          </a:p>
        </p:txBody>
      </p:sp>
      <p:sp>
        <p:nvSpPr>
          <p:cNvPr id="5" name="Pladsholder til diasnummer 4"/>
          <p:cNvSpPr>
            <a:spLocks noGrp="1"/>
          </p:cNvSpPr>
          <p:nvPr>
            <p:ph type="sldNum" sz="quarter" idx="3"/>
          </p:nvPr>
        </p:nvSpPr>
        <p:spPr>
          <a:xfrm>
            <a:off x="3902597" y="9519054"/>
            <a:ext cx="2985558" cy="501094"/>
          </a:xfrm>
          <a:prstGeom prst="rect">
            <a:avLst/>
          </a:prstGeom>
        </p:spPr>
        <p:txBody>
          <a:bodyPr vert="horz" lIns="96634" tIns="48317" rIns="96634" bIns="48317" rtlCol="0" anchor="b"/>
          <a:lstStyle>
            <a:lvl1pPr algn="r">
              <a:defRPr sz="1300"/>
            </a:lvl1pPr>
          </a:lstStyle>
          <a:p>
            <a:fld id="{68D3F36D-8F0C-4D39-9650-8C2ABA26C355}" type="slidenum">
              <a:rPr lang="da-DK" smtClean="0"/>
              <a:t>‹nr.›</a:t>
            </a:fld>
            <a:endParaRPr lang="da-DK"/>
          </a:p>
        </p:txBody>
      </p:sp>
    </p:spTree>
    <p:extLst>
      <p:ext uri="{BB962C8B-B14F-4D97-AF65-F5344CB8AC3E}">
        <p14:creationId xmlns:p14="http://schemas.microsoft.com/office/powerpoint/2010/main" val="31146477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F7442A76-5C0D-4493-A458-3C7A649B3C61}" type="datetimeFigureOut">
              <a:rPr lang="da-DK" smtClean="0"/>
              <a:t>24-02-2017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3646817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7442A76-5C0D-4493-A458-3C7A649B3C61}" type="datetimeFigureOut">
              <a:rPr lang="da-DK" smtClean="0"/>
              <a:t>24-02-2017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311808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F7442A76-5C0D-4493-A458-3C7A649B3C61}" type="datetimeFigureOut">
              <a:rPr lang="da-DK" smtClean="0"/>
              <a:t>24-02-2017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350531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F7442A76-5C0D-4493-A458-3C7A649B3C61}" type="datetimeFigureOut">
              <a:rPr lang="da-DK" smtClean="0"/>
              <a:t>24-02-2017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3452099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F7442A76-5C0D-4493-A458-3C7A649B3C61}" type="datetimeFigureOut">
              <a:rPr lang="da-DK" smtClean="0"/>
              <a:t>24-02-2017</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2058064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F7442A76-5C0D-4493-A458-3C7A649B3C61}" type="datetimeFigureOut">
              <a:rPr lang="da-DK" smtClean="0"/>
              <a:t>24-02-2017</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626043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F7442A76-5C0D-4493-A458-3C7A649B3C61}" type="datetimeFigureOut">
              <a:rPr lang="da-DK" smtClean="0"/>
              <a:t>24-02-2017</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215821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F7442A76-5C0D-4493-A458-3C7A649B3C61}" type="datetimeFigureOut">
              <a:rPr lang="da-DK" smtClean="0"/>
              <a:t>24-02-2017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919177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F7442A76-5C0D-4493-A458-3C7A649B3C61}" type="datetimeFigureOut">
              <a:rPr lang="da-DK" smtClean="0"/>
              <a:t>24-02-2017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4093009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7442A76-5C0D-4493-A458-3C7A649B3C61}" type="datetimeFigureOut">
              <a:rPr lang="da-DK" smtClean="0"/>
              <a:t>24-02-2017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3387776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7442A76-5C0D-4493-A458-3C7A649B3C61}" type="datetimeFigureOut">
              <a:rPr lang="da-DK" smtClean="0"/>
              <a:t>24-02-2017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7371E49-983C-4130-B3F8-F89C6B65806A}" type="slidenum">
              <a:rPr lang="da-DK" smtClean="0"/>
              <a:t>‹nr.›</a:t>
            </a:fld>
            <a:endParaRPr lang="da-DK"/>
          </a:p>
        </p:txBody>
      </p:sp>
    </p:spTree>
    <p:extLst>
      <p:ext uri="{BB962C8B-B14F-4D97-AF65-F5344CB8AC3E}">
        <p14:creationId xmlns:p14="http://schemas.microsoft.com/office/powerpoint/2010/main" val="2261197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442A76-5C0D-4493-A458-3C7A649B3C61}" type="datetimeFigureOut">
              <a:rPr lang="da-DK" smtClean="0"/>
              <a:t>24-02-2017</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71E49-983C-4130-B3F8-F89C6B65806A}" type="slidenum">
              <a:rPr lang="da-DK" smtClean="0"/>
              <a:t>‹nr.›</a:t>
            </a:fld>
            <a:endParaRPr lang="da-DK"/>
          </a:p>
        </p:txBody>
      </p:sp>
    </p:spTree>
    <p:extLst>
      <p:ext uri="{BB962C8B-B14F-4D97-AF65-F5344CB8AC3E}">
        <p14:creationId xmlns:p14="http://schemas.microsoft.com/office/powerpoint/2010/main" val="3017684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57200" y="620688"/>
            <a:ext cx="8229600" cy="1512168"/>
          </a:xfrm>
        </p:spPr>
        <p:txBody>
          <a:bodyPr>
            <a:normAutofit/>
          </a:bodyPr>
          <a:lstStyle/>
          <a:p>
            <a:r>
              <a:rPr lang="da-DK" sz="1600" b="1" dirty="0" smtClean="0">
                <a:latin typeface="Arial" panose="020B0604020202020204" pitchFamily="34" charset="0"/>
                <a:cs typeface="Arial" panose="020B0604020202020204" pitchFamily="34" charset="0"/>
              </a:rPr>
              <a:t>Inhabilitet</a:t>
            </a:r>
            <a:br>
              <a:rPr lang="da-DK" sz="1600" b="1" dirty="0" smtClean="0">
                <a:latin typeface="Arial" panose="020B0604020202020204" pitchFamily="34" charset="0"/>
                <a:cs typeface="Arial" panose="020B0604020202020204" pitchFamily="34" charset="0"/>
              </a:rPr>
            </a:br>
            <a:r>
              <a:rPr lang="da-DK" sz="1600" b="1" dirty="0">
                <a:latin typeface="Arial" panose="020B0604020202020204" pitchFamily="34" charset="0"/>
                <a:cs typeface="Arial" panose="020B0604020202020204" pitchFamily="34" charset="0"/>
              </a:rPr>
              <a:t/>
            </a:r>
            <a:br>
              <a:rPr lang="da-DK" sz="1600" b="1" dirty="0">
                <a:latin typeface="Arial" panose="020B0604020202020204" pitchFamily="34" charset="0"/>
                <a:cs typeface="Arial" panose="020B0604020202020204" pitchFamily="34" charset="0"/>
              </a:rPr>
            </a:br>
            <a:r>
              <a:rPr lang="da-DK" sz="1600" b="1" dirty="0" smtClean="0">
                <a:latin typeface="Arial" panose="020B0604020202020204" pitchFamily="34" charset="0"/>
                <a:cs typeface="Arial" panose="020B0604020202020204" pitchFamily="34" charset="0"/>
              </a:rPr>
              <a:t>(</a:t>
            </a:r>
            <a:r>
              <a:rPr lang="da-DK" sz="1200" dirty="0" smtClean="0">
                <a:latin typeface="Arial" panose="020B0604020202020204" pitchFamily="34" charset="0"/>
                <a:cs typeface="Arial" panose="020B0604020202020204" pitchFamily="34" charset="0"/>
              </a:rPr>
              <a:t>Foreningen for kommunal- og forvaltningsret, februar 2017)</a:t>
            </a:r>
            <a:endParaRPr lang="da-DK" sz="1200" b="1" dirty="0">
              <a:latin typeface="Arial" panose="020B0604020202020204" pitchFamily="34" charset="0"/>
              <a:cs typeface="Arial" panose="020B0604020202020204" pitchFamily="34" charset="0"/>
            </a:endParaRPr>
          </a:p>
        </p:txBody>
      </p:sp>
      <p:sp>
        <p:nvSpPr>
          <p:cNvPr id="4" name="Pladsholder til indhold 3"/>
          <p:cNvSpPr>
            <a:spLocks noGrp="1"/>
          </p:cNvSpPr>
          <p:nvPr>
            <p:ph idx="1"/>
          </p:nvPr>
        </p:nvSpPr>
        <p:spPr>
          <a:xfrm>
            <a:off x="1907704" y="2924944"/>
            <a:ext cx="6779096" cy="3201219"/>
          </a:xfrm>
        </p:spPr>
        <p:txBody>
          <a:bodyPr>
            <a:normAutofit/>
          </a:bodyPr>
          <a:lstStyle/>
          <a:p>
            <a:r>
              <a:rPr lang="da-DK" sz="1400" b="1" dirty="0" smtClean="0">
                <a:latin typeface="Arial" panose="020B0604020202020204" pitchFamily="34" charset="0"/>
                <a:cs typeface="Arial" panose="020B0604020202020204" pitchFamily="34" charset="0"/>
              </a:rPr>
              <a:t>Begreb    (hensyn – elementer – regulering)</a:t>
            </a:r>
          </a:p>
          <a:p>
            <a:endParaRPr lang="da-DK" sz="1400" b="1" dirty="0">
              <a:latin typeface="Arial" panose="020B0604020202020204" pitchFamily="34" charset="0"/>
              <a:cs typeface="Arial" panose="020B0604020202020204" pitchFamily="34" charset="0"/>
            </a:endParaRPr>
          </a:p>
          <a:p>
            <a:r>
              <a:rPr lang="da-DK" sz="1400" b="1" dirty="0" smtClean="0">
                <a:latin typeface="Arial" panose="020B0604020202020204" pitchFamily="34" charset="0"/>
                <a:cs typeface="Arial" panose="020B0604020202020204" pitchFamily="34" charset="0"/>
              </a:rPr>
              <a:t>Demokratisk-politisk mandat  -  den kommunalretlige modifikation</a:t>
            </a:r>
          </a:p>
          <a:p>
            <a:endParaRPr lang="da-DK" sz="1400" b="1" dirty="0">
              <a:latin typeface="Arial" panose="020B0604020202020204" pitchFamily="34" charset="0"/>
              <a:cs typeface="Arial" panose="020B0604020202020204" pitchFamily="34" charset="0"/>
            </a:endParaRPr>
          </a:p>
          <a:p>
            <a:r>
              <a:rPr lang="da-DK" sz="1400" b="1" dirty="0" smtClean="0">
                <a:latin typeface="Arial" panose="020B0604020202020204" pitchFamily="34" charset="0"/>
                <a:cs typeface="Arial" panose="020B0604020202020204" pitchFamily="34" charset="0"/>
              </a:rPr>
              <a:t>Myndighedsinhabilitet</a:t>
            </a:r>
          </a:p>
          <a:p>
            <a:endParaRPr lang="da-DK" sz="1400" b="1" dirty="0">
              <a:latin typeface="Arial" panose="020B0604020202020204" pitchFamily="34" charset="0"/>
              <a:cs typeface="Arial" panose="020B0604020202020204" pitchFamily="34" charset="0"/>
            </a:endParaRPr>
          </a:p>
          <a:p>
            <a:pPr marL="0" indent="0">
              <a:buNone/>
            </a:pPr>
            <a:endParaRPr lang="da-DK" sz="1400" b="1" dirty="0">
              <a:latin typeface="Arial" panose="020B0604020202020204" pitchFamily="34" charset="0"/>
              <a:cs typeface="Arial" panose="020B0604020202020204" pitchFamily="34" charset="0"/>
            </a:endParaRPr>
          </a:p>
          <a:p>
            <a:endParaRPr lang="da-DK"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9810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68313" y="549275"/>
            <a:ext cx="7772400" cy="7191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sz="1600" b="1" dirty="0" smtClean="0"/>
              <a:t>Hvad er inhabilitet?</a:t>
            </a:r>
            <a:endParaRPr lang="da-DK" sz="1600" b="1" dirty="0"/>
          </a:p>
        </p:txBody>
      </p:sp>
      <p:sp>
        <p:nvSpPr>
          <p:cNvPr id="3" name="Rectangle 3"/>
          <p:cNvSpPr txBox="1">
            <a:spLocks noChangeArrowheads="1"/>
          </p:cNvSpPr>
          <p:nvPr/>
        </p:nvSpPr>
        <p:spPr>
          <a:xfrm>
            <a:off x="250825" y="2133600"/>
            <a:ext cx="8785225" cy="3505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80000"/>
              </a:lnSpc>
              <a:buNone/>
            </a:pPr>
            <a:r>
              <a:rPr lang="da-DK" sz="1400" b="1" dirty="0" smtClean="0">
                <a:solidFill>
                  <a:schemeClr val="tx1">
                    <a:lumMod val="95000"/>
                    <a:lumOff val="5000"/>
                  </a:schemeClr>
                </a:solidFill>
              </a:rPr>
              <a:t>    			  (mental indstilling)		          (virkning)          		          </a:t>
            </a:r>
          </a:p>
          <a:p>
            <a:pPr>
              <a:lnSpc>
                <a:spcPct val="80000"/>
              </a:lnSpc>
            </a:pPr>
            <a:endParaRPr lang="da-DK" sz="1400" b="1" dirty="0" smtClean="0">
              <a:solidFill>
                <a:schemeClr val="tx1">
                  <a:lumMod val="95000"/>
                  <a:lumOff val="5000"/>
                </a:schemeClr>
              </a:solidFill>
            </a:endParaRPr>
          </a:p>
          <a:p>
            <a:pPr marL="0" indent="0">
              <a:lnSpc>
                <a:spcPct val="80000"/>
              </a:lnSpc>
              <a:buNone/>
            </a:pPr>
            <a:r>
              <a:rPr lang="da-DK" sz="1400" b="1" dirty="0" smtClean="0">
                <a:solidFill>
                  <a:schemeClr val="tx1">
                    <a:lumMod val="95000"/>
                    <a:lumOff val="5000"/>
                  </a:schemeClr>
                </a:solidFill>
              </a:rPr>
              <a:t> </a:t>
            </a:r>
          </a:p>
          <a:p>
            <a:pPr>
              <a:lnSpc>
                <a:spcPct val="80000"/>
              </a:lnSpc>
            </a:pPr>
            <a:endParaRPr lang="da-DK" sz="1400" b="1" dirty="0" smtClean="0">
              <a:solidFill>
                <a:schemeClr val="tx1">
                  <a:lumMod val="95000"/>
                  <a:lumOff val="5000"/>
                </a:schemeClr>
              </a:solidFill>
            </a:endParaRPr>
          </a:p>
          <a:p>
            <a:pPr marL="0" indent="0">
              <a:lnSpc>
                <a:spcPct val="80000"/>
              </a:lnSpc>
              <a:buNone/>
            </a:pPr>
            <a:r>
              <a:rPr lang="da-DK" sz="1400" b="1" dirty="0" smtClean="0">
                <a:solidFill>
                  <a:schemeClr val="tx1">
                    <a:lumMod val="95000"/>
                    <a:lumOff val="5000"/>
                  </a:schemeClr>
                </a:solidFill>
              </a:rPr>
              <a:t>        Inhabilitets</a:t>
            </a:r>
            <a:r>
              <a:rPr lang="da-DK" sz="1400" b="1" i="1" dirty="0" smtClean="0">
                <a:solidFill>
                  <a:schemeClr val="tx1">
                    <a:lumMod val="95000"/>
                    <a:lumOff val="5000"/>
                  </a:schemeClr>
                </a:solidFill>
              </a:rPr>
              <a:t>begrebet</a:t>
            </a:r>
            <a:r>
              <a:rPr lang="da-DK" sz="1400" b="1" dirty="0" smtClean="0">
                <a:solidFill>
                  <a:schemeClr val="tx1">
                    <a:lumMod val="95000"/>
                    <a:lumOff val="5000"/>
                  </a:schemeClr>
                </a:solidFill>
              </a:rPr>
              <a:t>                    re	</a:t>
            </a:r>
          </a:p>
          <a:p>
            <a:pPr marL="0" indent="0">
              <a:lnSpc>
                <a:spcPct val="80000"/>
              </a:lnSpc>
              <a:buNone/>
            </a:pPr>
            <a:r>
              <a:rPr lang="da-DK" sz="1400" b="1" dirty="0" smtClean="0">
                <a:solidFill>
                  <a:schemeClr val="tx1">
                    <a:lumMod val="95000"/>
                    <a:lumOff val="5000"/>
                  </a:schemeClr>
                </a:solidFill>
              </a:rPr>
              <a:t>	                                       			   		</a:t>
            </a:r>
          </a:p>
          <a:p>
            <a:pPr>
              <a:lnSpc>
                <a:spcPct val="80000"/>
              </a:lnSpc>
            </a:pPr>
            <a:endParaRPr lang="da-DK" sz="1400" b="1" dirty="0" smtClean="0">
              <a:solidFill>
                <a:schemeClr val="tx1">
                  <a:lumMod val="95000"/>
                  <a:lumOff val="5000"/>
                </a:schemeClr>
              </a:solidFill>
            </a:endParaRPr>
          </a:p>
          <a:p>
            <a:pPr marL="0" indent="0">
              <a:lnSpc>
                <a:spcPct val="80000"/>
              </a:lnSpc>
              <a:buNone/>
            </a:pPr>
            <a:r>
              <a:rPr lang="da-DK" sz="1400" b="1" dirty="0" smtClean="0">
                <a:solidFill>
                  <a:schemeClr val="tx1">
                    <a:lumMod val="95000"/>
                    <a:lumOff val="5000"/>
                  </a:schemeClr>
                </a:solidFill>
              </a:rPr>
              <a:t>                  </a:t>
            </a:r>
          </a:p>
          <a:p>
            <a:pPr>
              <a:lnSpc>
                <a:spcPct val="80000"/>
              </a:lnSpc>
            </a:pPr>
            <a:endParaRPr lang="da-DK" sz="1400" b="1" dirty="0" smtClean="0">
              <a:solidFill>
                <a:schemeClr val="tx1">
                  <a:lumMod val="95000"/>
                  <a:lumOff val="5000"/>
                </a:schemeClr>
              </a:solidFill>
            </a:endParaRPr>
          </a:p>
          <a:p>
            <a:pPr>
              <a:lnSpc>
                <a:spcPct val="80000"/>
              </a:lnSpc>
            </a:pPr>
            <a:endParaRPr lang="da-DK" sz="1400" b="1" dirty="0" smtClean="0">
              <a:solidFill>
                <a:schemeClr val="tx1">
                  <a:lumMod val="95000"/>
                  <a:lumOff val="5000"/>
                </a:schemeClr>
              </a:solidFill>
            </a:endParaRPr>
          </a:p>
          <a:p>
            <a:pPr marL="0" indent="0">
              <a:lnSpc>
                <a:spcPct val="80000"/>
              </a:lnSpc>
              <a:buNone/>
            </a:pPr>
            <a:r>
              <a:rPr lang="da-DK" sz="1400" b="1" dirty="0" smtClean="0">
                <a:solidFill>
                  <a:schemeClr val="tx1">
                    <a:lumMod val="95000"/>
                    <a:lumOff val="5000"/>
                  </a:schemeClr>
                </a:solidFill>
              </a:rPr>
              <a:t>        Inhabilitets</a:t>
            </a:r>
            <a:r>
              <a:rPr lang="da-DK" sz="1400" b="1" i="1" dirty="0" smtClean="0">
                <a:solidFill>
                  <a:schemeClr val="tx1">
                    <a:lumMod val="95000"/>
                    <a:lumOff val="5000"/>
                  </a:schemeClr>
                </a:solidFill>
              </a:rPr>
              <a:t>formerne </a:t>
            </a:r>
            <a:r>
              <a:rPr lang="da-DK" sz="1400" b="1" dirty="0" smtClean="0">
                <a:solidFill>
                  <a:schemeClr val="tx1">
                    <a:lumMod val="95000"/>
                    <a:lumOff val="5000"/>
                  </a:schemeClr>
                </a:solidFill>
              </a:rPr>
              <a:t>			§ 3, stk. 1: Det (delvis objektiverede)</a:t>
            </a:r>
          </a:p>
          <a:p>
            <a:pPr marL="0" indent="0">
              <a:lnSpc>
                <a:spcPct val="80000"/>
              </a:lnSpc>
              <a:buNone/>
            </a:pPr>
            <a:r>
              <a:rPr lang="da-DK" sz="1400" b="1" dirty="0" smtClean="0">
                <a:solidFill>
                  <a:schemeClr val="tx1">
                    <a:lumMod val="95000"/>
                    <a:lumOff val="5000"/>
                  </a:schemeClr>
                </a:solidFill>
              </a:rPr>
              <a:t>                   			grundlag for konstateringen heraf</a:t>
            </a:r>
          </a:p>
          <a:p>
            <a:pPr>
              <a:lnSpc>
                <a:spcPct val="80000"/>
              </a:lnSpc>
            </a:pPr>
            <a:endParaRPr lang="da-DK" sz="1400" b="1" dirty="0" smtClean="0">
              <a:solidFill>
                <a:schemeClr val="tx1">
                  <a:lumMod val="95000"/>
                  <a:lumOff val="5000"/>
                </a:schemeClr>
              </a:solidFill>
            </a:endParaRPr>
          </a:p>
          <a:p>
            <a:pPr marL="0" indent="0">
              <a:lnSpc>
                <a:spcPct val="80000"/>
              </a:lnSpc>
              <a:buNone/>
            </a:pPr>
            <a:r>
              <a:rPr lang="da-DK" sz="1400" b="1" dirty="0" smtClean="0">
                <a:solidFill>
                  <a:schemeClr val="tx1">
                    <a:lumMod val="95000"/>
                    <a:lumOff val="5000"/>
                  </a:schemeClr>
                </a:solidFill>
              </a:rPr>
              <a:t/>
            </a:r>
            <a:br>
              <a:rPr lang="da-DK" sz="1400" b="1" dirty="0" smtClean="0">
                <a:solidFill>
                  <a:schemeClr val="tx1">
                    <a:lumMod val="95000"/>
                    <a:lumOff val="5000"/>
                  </a:schemeClr>
                </a:solidFill>
              </a:rPr>
            </a:br>
            <a:r>
              <a:rPr lang="da-DK" sz="1400" b="1" dirty="0" smtClean="0">
                <a:solidFill>
                  <a:schemeClr val="tx1">
                    <a:lumMod val="95000"/>
                    <a:lumOff val="5000"/>
                  </a:schemeClr>
                </a:solidFill>
              </a:rPr>
              <a:t>		</a:t>
            </a:r>
            <a:endParaRPr lang="da-DK" sz="1400" b="1" dirty="0">
              <a:solidFill>
                <a:schemeClr val="tx1">
                  <a:lumMod val="95000"/>
                  <a:lumOff val="5000"/>
                </a:schemeClr>
              </a:solidFill>
            </a:endParaRPr>
          </a:p>
        </p:txBody>
      </p:sp>
      <p:sp>
        <p:nvSpPr>
          <p:cNvPr id="4" name="Oval 5"/>
          <p:cNvSpPr>
            <a:spLocks noChangeArrowheads="1"/>
          </p:cNvSpPr>
          <p:nvPr/>
        </p:nvSpPr>
        <p:spPr bwMode="auto">
          <a:xfrm>
            <a:off x="2843213" y="2781300"/>
            <a:ext cx="2160587" cy="647700"/>
          </a:xfrm>
          <a:prstGeom prst="ellipse">
            <a:avLst/>
          </a:prstGeom>
          <a:solidFill>
            <a:schemeClr val="tx2">
              <a:lumMod val="20000"/>
              <a:lumOff val="80000"/>
            </a:schemeClr>
          </a:solidFill>
          <a:ln w="28575">
            <a:solidFill>
              <a:schemeClr val="tx1"/>
            </a:solidFill>
            <a:round/>
            <a:headEnd/>
            <a:tailEnd/>
          </a:ln>
          <a:effectLst/>
        </p:spPr>
        <p:txBody>
          <a:bodyPr wrap="none" anchor="ctr"/>
          <a:lstStyle/>
          <a:p>
            <a:pPr algn="ctr"/>
            <a:r>
              <a:rPr lang="da-DK" sz="1400" b="1" dirty="0"/>
              <a:t>SÆRLIG INTERESSE</a:t>
            </a:r>
          </a:p>
        </p:txBody>
      </p:sp>
      <p:sp>
        <p:nvSpPr>
          <p:cNvPr id="5" name="AutoShape 6"/>
          <p:cNvSpPr>
            <a:spLocks noChangeArrowheads="1"/>
          </p:cNvSpPr>
          <p:nvPr/>
        </p:nvSpPr>
        <p:spPr bwMode="auto">
          <a:xfrm>
            <a:off x="5724525" y="2781300"/>
            <a:ext cx="1943100" cy="720725"/>
          </a:xfrm>
          <a:prstGeom prst="roundRect">
            <a:avLst>
              <a:gd name="adj" fmla="val 16667"/>
            </a:avLst>
          </a:prstGeom>
          <a:solidFill>
            <a:schemeClr val="tx2">
              <a:lumMod val="20000"/>
              <a:lumOff val="80000"/>
            </a:schemeClr>
          </a:solidFill>
          <a:ln w="9525">
            <a:solidFill>
              <a:schemeClr val="tx1"/>
            </a:solidFill>
            <a:round/>
            <a:headEnd/>
            <a:tailEnd/>
          </a:ln>
          <a:effectLst/>
        </p:spPr>
        <p:txBody>
          <a:bodyPr wrap="none" anchor="ctr"/>
          <a:lstStyle/>
          <a:p>
            <a:pPr algn="ctr"/>
            <a:r>
              <a:rPr lang="da-DK" sz="1400" b="1" dirty="0"/>
              <a:t>egnet til at reducere</a:t>
            </a:r>
          </a:p>
          <a:p>
            <a:pPr algn="ctr"/>
            <a:r>
              <a:rPr lang="da-DK" sz="1400" b="1" dirty="0"/>
              <a:t>saglighed og tillid</a:t>
            </a:r>
          </a:p>
        </p:txBody>
      </p:sp>
      <p:sp>
        <p:nvSpPr>
          <p:cNvPr id="6" name="AutoShape 7"/>
          <p:cNvSpPr>
            <a:spLocks noChangeArrowheads="1"/>
          </p:cNvSpPr>
          <p:nvPr/>
        </p:nvSpPr>
        <p:spPr bwMode="auto">
          <a:xfrm>
            <a:off x="5219700" y="2997200"/>
            <a:ext cx="288925" cy="215900"/>
          </a:xfrm>
          <a:prstGeom prst="rightArrow">
            <a:avLst>
              <a:gd name="adj1" fmla="val 50000"/>
              <a:gd name="adj2" fmla="val 3345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a-DK"/>
          </a:p>
        </p:txBody>
      </p:sp>
      <p:sp>
        <p:nvSpPr>
          <p:cNvPr id="7" name="AutoShape 8"/>
          <p:cNvSpPr>
            <a:spLocks noChangeArrowheads="1"/>
          </p:cNvSpPr>
          <p:nvPr/>
        </p:nvSpPr>
        <p:spPr bwMode="auto">
          <a:xfrm>
            <a:off x="2987675" y="4221163"/>
            <a:ext cx="4752975" cy="647700"/>
          </a:xfrm>
          <a:prstGeom prst="roundRect">
            <a:avLst>
              <a:gd name="adj" fmla="val 16667"/>
            </a:avLst>
          </a:prstGeom>
          <a:solidFill>
            <a:schemeClr val="accent6">
              <a:lumMod val="60000"/>
              <a:lumOff val="40000"/>
            </a:schemeClr>
          </a:solidFill>
          <a:ln w="9525">
            <a:solidFill>
              <a:schemeClr val="tx1"/>
            </a:solidFill>
            <a:round/>
            <a:headEnd/>
            <a:tailEnd/>
          </a:ln>
          <a:effectLst/>
        </p:spPr>
        <p:txBody>
          <a:bodyPr wrap="none" anchor="ctr"/>
          <a:lstStyle/>
          <a:p>
            <a:pPr algn="ctr"/>
            <a:r>
              <a:rPr lang="da-DK" sz="1400" b="1" dirty="0" smtClean="0"/>
              <a:t>FVL § </a:t>
            </a:r>
            <a:r>
              <a:rPr lang="da-DK" sz="1400" b="1" dirty="0"/>
              <a:t>3, stk. 1: </a:t>
            </a:r>
            <a:r>
              <a:rPr lang="da-DK" sz="1400" dirty="0"/>
              <a:t>Det (delvis objektiverede)</a:t>
            </a:r>
            <a:endParaRPr lang="da-DK" sz="1400" b="1" dirty="0"/>
          </a:p>
          <a:p>
            <a:pPr algn="ctr"/>
            <a:r>
              <a:rPr lang="da-DK" sz="1400" b="1" dirty="0"/>
              <a:t> grundlag for konstateringen heraf</a:t>
            </a:r>
          </a:p>
        </p:txBody>
      </p:sp>
    </p:spTree>
    <p:extLst>
      <p:ext uri="{BB962C8B-B14F-4D97-AF65-F5344CB8AC3E}">
        <p14:creationId xmlns:p14="http://schemas.microsoft.com/office/powerpoint/2010/main" val="2837517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39750" y="692150"/>
            <a:ext cx="8229600" cy="431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t>Hensyn og modhensyn</a:t>
            </a:r>
          </a:p>
        </p:txBody>
      </p:sp>
      <p:sp>
        <p:nvSpPr>
          <p:cNvPr id="3" name="Rectangle 3"/>
          <p:cNvSpPr txBox="1">
            <a:spLocks noChangeArrowheads="1"/>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None/>
            </a:pPr>
            <a:endParaRPr lang="da-DK" altLang="da-DK" sz="1400" dirty="0" smtClean="0"/>
          </a:p>
          <a:p>
            <a:pPr>
              <a:buFontTx/>
              <a:buNone/>
            </a:pPr>
            <a:endParaRPr lang="da-DK" altLang="da-DK" sz="1400" dirty="0" smtClean="0"/>
          </a:p>
          <a:p>
            <a:pPr>
              <a:buFontTx/>
              <a:buNone/>
            </a:pPr>
            <a:endParaRPr lang="da-DK" altLang="da-DK" sz="1400" dirty="0" smtClean="0"/>
          </a:p>
          <a:p>
            <a:pPr>
              <a:buFontTx/>
              <a:buNone/>
            </a:pPr>
            <a:r>
              <a:rPr lang="da-DK" altLang="da-DK" sz="1400" dirty="0" smtClean="0"/>
              <a:t>								</a:t>
            </a:r>
          </a:p>
          <a:p>
            <a:pPr>
              <a:buFontTx/>
              <a:buNone/>
            </a:pPr>
            <a:endParaRPr lang="da-DK" altLang="da-DK" sz="1400" dirty="0" smtClean="0"/>
          </a:p>
          <a:p>
            <a:pPr>
              <a:buFontTx/>
              <a:buNone/>
            </a:pPr>
            <a:r>
              <a:rPr lang="da-DK" altLang="da-DK" sz="1400" dirty="0" smtClean="0"/>
              <a:t>								</a:t>
            </a:r>
            <a:r>
              <a:rPr lang="da-DK" altLang="da-DK" sz="1600" b="1" dirty="0" smtClean="0"/>
              <a:t>Modhensyn:</a:t>
            </a:r>
          </a:p>
          <a:p>
            <a:pPr>
              <a:buFontTx/>
              <a:buNone/>
            </a:pPr>
            <a:endParaRPr lang="da-DK" altLang="da-DK" sz="1400" dirty="0" smtClean="0"/>
          </a:p>
          <a:p>
            <a:pPr>
              <a:buFontTx/>
              <a:buNone/>
            </a:pPr>
            <a:r>
              <a:rPr lang="da-DK" altLang="da-DK" sz="1400" dirty="0" smtClean="0"/>
              <a:t>																</a:t>
            </a:r>
            <a:r>
              <a:rPr lang="da-DK" altLang="da-DK" sz="1400" b="1" dirty="0" smtClean="0"/>
              <a:t>Sagkundskab</a:t>
            </a:r>
          </a:p>
          <a:p>
            <a:pPr>
              <a:buFontTx/>
              <a:buNone/>
            </a:pPr>
            <a:r>
              <a:rPr lang="da-DK" altLang="da-DK" sz="1400" b="1" dirty="0" smtClean="0"/>
              <a:t>								Demokratisk mandat</a:t>
            </a:r>
          </a:p>
          <a:p>
            <a:pPr>
              <a:buFontTx/>
              <a:buNone/>
            </a:pPr>
            <a:r>
              <a:rPr lang="da-DK" altLang="da-DK" sz="1400" b="1" dirty="0" smtClean="0"/>
              <a:t>								Ressourcer</a:t>
            </a:r>
            <a:endParaRPr lang="da-DK" altLang="da-DK" sz="1400" dirty="0" smtClean="0"/>
          </a:p>
          <a:p>
            <a:pPr>
              <a:buFontTx/>
              <a:buNone/>
            </a:pPr>
            <a:endParaRPr lang="da-DK" altLang="da-DK" sz="1400" dirty="0"/>
          </a:p>
          <a:p>
            <a:pPr>
              <a:buFontTx/>
              <a:buNone/>
            </a:pPr>
            <a:r>
              <a:rPr lang="da-DK" altLang="da-DK" sz="1400" dirty="0" smtClean="0"/>
              <a:t>						</a:t>
            </a:r>
            <a:r>
              <a:rPr lang="da-DK" altLang="da-DK" sz="1400" dirty="0"/>
              <a:t>	</a:t>
            </a:r>
            <a:r>
              <a:rPr lang="da-DK" altLang="da-DK" sz="1400" dirty="0" smtClean="0"/>
              <a:t>	</a:t>
            </a:r>
            <a:endParaRPr lang="da-DK" altLang="da-DK" sz="1800" dirty="0"/>
          </a:p>
          <a:p>
            <a:pPr>
              <a:buFontTx/>
              <a:buNone/>
            </a:pPr>
            <a:endParaRPr lang="da-DK" altLang="da-DK" sz="1400" dirty="0" smtClean="0"/>
          </a:p>
          <a:p>
            <a:pPr>
              <a:buFontTx/>
              <a:buNone/>
            </a:pPr>
            <a:r>
              <a:rPr lang="da-DK" altLang="da-DK" sz="1400" dirty="0"/>
              <a:t>	</a:t>
            </a:r>
            <a:r>
              <a:rPr lang="da-DK" altLang="da-DK" sz="1400" dirty="0" smtClean="0"/>
              <a:t>							</a:t>
            </a:r>
          </a:p>
        </p:txBody>
      </p:sp>
      <p:sp>
        <p:nvSpPr>
          <p:cNvPr id="4" name="Oval 4"/>
          <p:cNvSpPr>
            <a:spLocks noChangeArrowheads="1"/>
          </p:cNvSpPr>
          <p:nvPr/>
        </p:nvSpPr>
        <p:spPr bwMode="auto">
          <a:xfrm>
            <a:off x="1187450" y="1989138"/>
            <a:ext cx="3960813" cy="3960812"/>
          </a:xfrm>
          <a:prstGeom prst="ellipse">
            <a:avLst/>
          </a:prstGeom>
          <a:solidFill>
            <a:schemeClr val="accent1">
              <a:lumMod val="40000"/>
              <a:lumOff val="60000"/>
            </a:schemeClr>
          </a:solidFill>
          <a:ln w="28575">
            <a:solidFill>
              <a:schemeClr val="tx1"/>
            </a:solidFill>
            <a:round/>
            <a:headEnd/>
            <a:tailEnd/>
          </a:ln>
          <a:effec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20000"/>
              </a:spcBef>
            </a:pPr>
            <a:r>
              <a:rPr lang="da-DK" altLang="da-DK" sz="1800"/>
              <a:t>tillid</a:t>
            </a:r>
          </a:p>
          <a:p>
            <a:pPr algn="ctr" eaLnBrk="1" hangingPunct="1"/>
            <a:endParaRPr lang="da-DK" altLang="da-DK" sz="1800"/>
          </a:p>
        </p:txBody>
      </p:sp>
      <p:sp>
        <p:nvSpPr>
          <p:cNvPr id="5" name="Oval 5"/>
          <p:cNvSpPr>
            <a:spLocks noChangeArrowheads="1"/>
          </p:cNvSpPr>
          <p:nvPr/>
        </p:nvSpPr>
        <p:spPr bwMode="auto">
          <a:xfrm>
            <a:off x="2124075" y="2924175"/>
            <a:ext cx="2087563" cy="2017713"/>
          </a:xfrm>
          <a:prstGeom prst="ellipse">
            <a:avLst/>
          </a:prstGeom>
          <a:solidFill>
            <a:schemeClr val="accent6">
              <a:lumMod val="60000"/>
              <a:lumOff val="40000"/>
            </a:schemeClr>
          </a:solidFill>
          <a:ln w="28575">
            <a:solidFill>
              <a:schemeClr val="tx1"/>
            </a:solidFill>
            <a:round/>
            <a:headEnd/>
            <a:tailEnd/>
          </a:ln>
          <a:effec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endParaRPr lang="da-DK" altLang="da-DK" sz="1800"/>
          </a:p>
        </p:txBody>
      </p:sp>
      <p:sp>
        <p:nvSpPr>
          <p:cNvPr id="6" name="Arc 12"/>
          <p:cNvSpPr>
            <a:spLocks/>
          </p:cNvSpPr>
          <p:nvPr/>
        </p:nvSpPr>
        <p:spPr bwMode="auto">
          <a:xfrm flipH="1" flipV="1">
            <a:off x="4356100" y="3644900"/>
            <a:ext cx="1062038" cy="2089150"/>
          </a:xfrm>
          <a:custGeom>
            <a:avLst/>
            <a:gdLst>
              <a:gd name="T0" fmla="*/ 0 w 22756"/>
              <a:gd name="T1" fmla="*/ 289966 h 21600"/>
              <a:gd name="T2" fmla="*/ 49566036 w 22756"/>
              <a:gd name="T3" fmla="*/ 202062395 h 21600"/>
              <a:gd name="T4" fmla="*/ 2517930 w 22756"/>
              <a:gd name="T5" fmla="*/ 202062395 h 21600"/>
              <a:gd name="T6" fmla="*/ 0 60000 65536"/>
              <a:gd name="T7" fmla="*/ 0 60000 65536"/>
              <a:gd name="T8" fmla="*/ 0 60000 65536"/>
            </a:gdLst>
            <a:ahLst/>
            <a:cxnLst>
              <a:cxn ang="T6">
                <a:pos x="T0" y="T1"/>
              </a:cxn>
              <a:cxn ang="T7">
                <a:pos x="T2" y="T3"/>
              </a:cxn>
              <a:cxn ang="T8">
                <a:pos x="T4" y="T5"/>
              </a:cxn>
            </a:cxnLst>
            <a:rect l="0" t="0" r="r" b="b"/>
            <a:pathLst>
              <a:path w="22756" h="21600" fill="none" extrusionOk="0">
                <a:moveTo>
                  <a:pt x="-1" y="30"/>
                </a:moveTo>
                <a:cubicBezTo>
                  <a:pt x="384" y="10"/>
                  <a:pt x="770" y="-1"/>
                  <a:pt x="1156" y="0"/>
                </a:cubicBezTo>
                <a:cubicBezTo>
                  <a:pt x="13085" y="0"/>
                  <a:pt x="22756" y="9670"/>
                  <a:pt x="22756" y="21600"/>
                </a:cubicBezTo>
              </a:path>
              <a:path w="22756" h="21600" stroke="0" extrusionOk="0">
                <a:moveTo>
                  <a:pt x="-1" y="30"/>
                </a:moveTo>
                <a:cubicBezTo>
                  <a:pt x="384" y="10"/>
                  <a:pt x="770" y="-1"/>
                  <a:pt x="1156" y="0"/>
                </a:cubicBezTo>
                <a:cubicBezTo>
                  <a:pt x="13085" y="0"/>
                  <a:pt x="22756" y="9670"/>
                  <a:pt x="22756" y="21600"/>
                </a:cubicBezTo>
                <a:lnTo>
                  <a:pt x="1156" y="21600"/>
                </a:lnTo>
                <a:lnTo>
                  <a:pt x="-1" y="30"/>
                </a:lnTo>
                <a:close/>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a-DK"/>
          </a:p>
        </p:txBody>
      </p:sp>
      <p:sp>
        <p:nvSpPr>
          <p:cNvPr id="7" name="Arc 13"/>
          <p:cNvSpPr>
            <a:spLocks/>
          </p:cNvSpPr>
          <p:nvPr/>
        </p:nvSpPr>
        <p:spPr bwMode="auto">
          <a:xfrm flipH="1">
            <a:off x="4356100" y="2133600"/>
            <a:ext cx="1152525" cy="1582738"/>
          </a:xfrm>
          <a:custGeom>
            <a:avLst/>
            <a:gdLst>
              <a:gd name="T0" fmla="*/ 0 w 21600"/>
              <a:gd name="T1" fmla="*/ 0 h 21600"/>
              <a:gd name="T2" fmla="*/ 61496013 w 21600"/>
              <a:gd name="T3" fmla="*/ 115974980 h 21600"/>
              <a:gd name="T4" fmla="*/ 0 w 21600"/>
              <a:gd name="T5" fmla="*/ 11597498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a-DK"/>
          </a:p>
        </p:txBody>
      </p:sp>
      <p:sp>
        <p:nvSpPr>
          <p:cNvPr id="8" name="Text Box 17"/>
          <p:cNvSpPr txBox="1">
            <a:spLocks noChangeArrowheads="1"/>
          </p:cNvSpPr>
          <p:nvPr/>
        </p:nvSpPr>
        <p:spPr bwMode="auto">
          <a:xfrm>
            <a:off x="2411413" y="3789363"/>
            <a:ext cx="14398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da-DK" altLang="da-DK" sz="1800" dirty="0"/>
              <a:t>  </a:t>
            </a:r>
            <a:r>
              <a:rPr lang="da-DK" altLang="da-DK" sz="1800" b="1" dirty="0"/>
              <a:t>saglighed</a:t>
            </a:r>
          </a:p>
        </p:txBody>
      </p:sp>
      <p:sp>
        <p:nvSpPr>
          <p:cNvPr id="9" name="Text Box 19"/>
          <p:cNvSpPr txBox="1">
            <a:spLocks noChangeArrowheads="1"/>
          </p:cNvSpPr>
          <p:nvPr/>
        </p:nvSpPr>
        <p:spPr bwMode="auto">
          <a:xfrm>
            <a:off x="2124075" y="2492375"/>
            <a:ext cx="719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da-DK" altLang="da-DK" sz="1800" b="1" dirty="0"/>
              <a:t>tillid</a:t>
            </a:r>
          </a:p>
        </p:txBody>
      </p:sp>
      <p:sp>
        <p:nvSpPr>
          <p:cNvPr id="10" name="AutoShape 20"/>
          <p:cNvSpPr>
            <a:spLocks/>
          </p:cNvSpPr>
          <p:nvPr/>
        </p:nvSpPr>
        <p:spPr bwMode="auto">
          <a:xfrm>
            <a:off x="6732588" y="3573463"/>
            <a:ext cx="215900" cy="863600"/>
          </a:xfrm>
          <a:prstGeom prst="leftBrace">
            <a:avLst>
              <a:gd name="adj1" fmla="val 33333"/>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da-DK" altLang="da-DK"/>
          </a:p>
        </p:txBody>
      </p:sp>
      <p:sp>
        <p:nvSpPr>
          <p:cNvPr id="11" name="Line 21"/>
          <p:cNvSpPr>
            <a:spLocks noChangeShapeType="1"/>
          </p:cNvSpPr>
          <p:nvPr/>
        </p:nvSpPr>
        <p:spPr bwMode="auto">
          <a:xfrm flipH="1">
            <a:off x="4572000" y="4005263"/>
            <a:ext cx="194468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a-DK"/>
          </a:p>
        </p:txBody>
      </p:sp>
    </p:spTree>
    <p:extLst>
      <p:ext uri="{BB962C8B-B14F-4D97-AF65-F5344CB8AC3E}">
        <p14:creationId xmlns:p14="http://schemas.microsoft.com/office/powerpoint/2010/main" val="2528161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692696"/>
            <a:ext cx="8229600" cy="64807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80000"/>
              </a:lnSpc>
            </a:pPr>
            <a:r>
              <a:rPr lang="da-DK" altLang="da-DK" sz="1600" b="1" dirty="0" smtClean="0"/>
              <a:t>Inhabilitetsformerne, </a:t>
            </a:r>
            <a:r>
              <a:rPr lang="da-DK" altLang="da-DK" sz="1600" b="1" dirty="0" err="1" smtClean="0"/>
              <a:t>fvl</a:t>
            </a:r>
            <a:r>
              <a:rPr lang="da-DK" altLang="da-DK" sz="1600" b="1" dirty="0" smtClean="0"/>
              <a:t>. § 3, stk. 1</a:t>
            </a:r>
            <a:endParaRPr lang="da-DK" altLang="da-DK" sz="1600" b="1" dirty="0"/>
          </a:p>
        </p:txBody>
      </p:sp>
      <p:sp>
        <p:nvSpPr>
          <p:cNvPr id="3" name="Rectangle 3"/>
          <p:cNvSpPr txBox="1">
            <a:spLocks noChangeArrowheads="1"/>
          </p:cNvSpPr>
          <p:nvPr/>
        </p:nvSpPr>
        <p:spPr>
          <a:xfrm>
            <a:off x="1939926" y="2133600"/>
            <a:ext cx="6635750" cy="39925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80000"/>
              </a:lnSpc>
              <a:buFontTx/>
              <a:buNone/>
            </a:pPr>
            <a:r>
              <a:rPr lang="da-DK" altLang="da-DK" sz="1400" b="1" smtClean="0"/>
              <a:t>Partsinhabilitet mv.   (stk. 1)	</a:t>
            </a:r>
          </a:p>
          <a:p>
            <a:pPr>
              <a:lnSpc>
                <a:spcPct val="180000"/>
              </a:lnSpc>
              <a:buFontTx/>
              <a:buNone/>
            </a:pPr>
            <a:r>
              <a:rPr lang="da-DK" altLang="da-DK" sz="1400" b="1" smtClean="0"/>
              <a:t>Repræsentationsinhabilitet   (stk. 1 og 2)	</a:t>
            </a:r>
          </a:p>
          <a:p>
            <a:pPr>
              <a:lnSpc>
                <a:spcPct val="180000"/>
              </a:lnSpc>
              <a:buFontTx/>
              <a:buNone/>
            </a:pPr>
            <a:r>
              <a:rPr lang="da-DK" altLang="da-DK" sz="1400" b="1" smtClean="0"/>
              <a:t>Slægtskabsinhabilitet   (stk. 2)	</a:t>
            </a:r>
          </a:p>
          <a:p>
            <a:pPr>
              <a:lnSpc>
                <a:spcPct val="180000"/>
              </a:lnSpc>
              <a:buFontTx/>
              <a:buNone/>
            </a:pPr>
            <a:r>
              <a:rPr lang="da-DK" altLang="da-DK" sz="1400" b="1" smtClean="0"/>
              <a:t>Selskabsinhabilitet   (stk. 3)	</a:t>
            </a:r>
          </a:p>
          <a:p>
            <a:pPr>
              <a:lnSpc>
                <a:spcPct val="180000"/>
              </a:lnSpc>
              <a:buFontTx/>
              <a:buNone/>
            </a:pPr>
            <a:r>
              <a:rPr lang="da-DK" altLang="da-DK" sz="1400" b="1" smtClean="0"/>
              <a:t>Toinstansinhabilitet   (stk. 4)	</a:t>
            </a:r>
          </a:p>
          <a:p>
            <a:pPr>
              <a:lnSpc>
                <a:spcPct val="90000"/>
              </a:lnSpc>
              <a:buFontTx/>
              <a:buNone/>
            </a:pPr>
            <a:endParaRPr lang="da-DK" altLang="da-DK" sz="1400" b="1" smtClean="0"/>
          </a:p>
          <a:p>
            <a:pPr>
              <a:lnSpc>
                <a:spcPct val="90000"/>
              </a:lnSpc>
              <a:buFontTx/>
              <a:buNone/>
            </a:pPr>
            <a:r>
              <a:rPr lang="da-DK" altLang="da-DK" sz="1400" b="1" smtClean="0"/>
              <a:t>Andre inhabilitetsformer   (stk. 5)	</a:t>
            </a:r>
          </a:p>
          <a:p>
            <a:pPr>
              <a:lnSpc>
                <a:spcPct val="35000"/>
              </a:lnSpc>
              <a:buFontTx/>
              <a:buNone/>
            </a:pPr>
            <a:endParaRPr lang="da-DK" altLang="da-DK" sz="1400" b="1" smtClean="0"/>
          </a:p>
          <a:p>
            <a:pPr lvl="1">
              <a:lnSpc>
                <a:spcPct val="110000"/>
              </a:lnSpc>
              <a:buFontTx/>
              <a:buChar char="-"/>
            </a:pPr>
            <a:r>
              <a:rPr lang="da-DK" altLang="da-DK" sz="1200" b="1" smtClean="0"/>
              <a:t>Venskab, bekendtskab mv.</a:t>
            </a:r>
          </a:p>
          <a:p>
            <a:pPr lvl="1">
              <a:lnSpc>
                <a:spcPct val="110000"/>
              </a:lnSpc>
              <a:buFontTx/>
              <a:buChar char="-"/>
            </a:pPr>
            <a:r>
              <a:rPr lang="da-DK" altLang="da-DK" sz="1200" b="1" smtClean="0"/>
              <a:t>Fjendskab, modsætningsforhold mv.</a:t>
            </a:r>
          </a:p>
          <a:p>
            <a:pPr lvl="1">
              <a:lnSpc>
                <a:spcPct val="110000"/>
              </a:lnSpc>
              <a:buFontTx/>
              <a:buChar char="-"/>
            </a:pPr>
            <a:r>
              <a:rPr lang="da-DK" altLang="da-DK" sz="1200" b="1" smtClean="0"/>
              <a:t>Forhåndstilkendegivelser</a:t>
            </a:r>
            <a:endParaRPr lang="da-DK" altLang="da-DK" sz="1200" b="1" dirty="0"/>
          </a:p>
        </p:txBody>
      </p:sp>
      <p:sp>
        <p:nvSpPr>
          <p:cNvPr id="4" name="Line 4"/>
          <p:cNvSpPr>
            <a:spLocks noChangeShapeType="1"/>
          </p:cNvSpPr>
          <p:nvPr/>
        </p:nvSpPr>
        <p:spPr bwMode="auto">
          <a:xfrm>
            <a:off x="1979613" y="2133600"/>
            <a:ext cx="0" cy="38163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5" name="Line 5"/>
          <p:cNvSpPr>
            <a:spLocks noChangeShapeType="1"/>
          </p:cNvSpPr>
          <p:nvPr/>
        </p:nvSpPr>
        <p:spPr bwMode="auto">
          <a:xfrm>
            <a:off x="1979613" y="2133600"/>
            <a:ext cx="50403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6" name="Line 6"/>
          <p:cNvSpPr>
            <a:spLocks noChangeShapeType="1"/>
          </p:cNvSpPr>
          <p:nvPr/>
        </p:nvSpPr>
        <p:spPr bwMode="auto">
          <a:xfrm>
            <a:off x="1979613" y="2636838"/>
            <a:ext cx="388778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7" name="Line 7"/>
          <p:cNvSpPr>
            <a:spLocks noChangeShapeType="1"/>
          </p:cNvSpPr>
          <p:nvPr/>
        </p:nvSpPr>
        <p:spPr bwMode="auto">
          <a:xfrm>
            <a:off x="1979613" y="3068638"/>
            <a:ext cx="388778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8" name="Line 8"/>
          <p:cNvSpPr>
            <a:spLocks noChangeShapeType="1"/>
          </p:cNvSpPr>
          <p:nvPr/>
        </p:nvSpPr>
        <p:spPr bwMode="auto">
          <a:xfrm>
            <a:off x="1979613" y="3500438"/>
            <a:ext cx="388778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9" name="Line 9"/>
          <p:cNvSpPr>
            <a:spLocks noChangeShapeType="1"/>
          </p:cNvSpPr>
          <p:nvPr/>
        </p:nvSpPr>
        <p:spPr bwMode="auto">
          <a:xfrm>
            <a:off x="1979613" y="3933825"/>
            <a:ext cx="388778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0" name="Line 10"/>
          <p:cNvSpPr>
            <a:spLocks noChangeShapeType="1"/>
          </p:cNvSpPr>
          <p:nvPr/>
        </p:nvSpPr>
        <p:spPr bwMode="auto">
          <a:xfrm>
            <a:off x="1979613" y="4365625"/>
            <a:ext cx="388778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1" name="Line 11"/>
          <p:cNvSpPr>
            <a:spLocks noChangeShapeType="1"/>
          </p:cNvSpPr>
          <p:nvPr/>
        </p:nvSpPr>
        <p:spPr bwMode="auto">
          <a:xfrm>
            <a:off x="1979613" y="5949950"/>
            <a:ext cx="50403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2" name="Line 12"/>
          <p:cNvSpPr>
            <a:spLocks noChangeShapeType="1"/>
          </p:cNvSpPr>
          <p:nvPr/>
        </p:nvSpPr>
        <p:spPr bwMode="auto">
          <a:xfrm>
            <a:off x="7019925" y="2133600"/>
            <a:ext cx="0" cy="38163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3" name="Line 13"/>
          <p:cNvSpPr>
            <a:spLocks noChangeShapeType="1"/>
          </p:cNvSpPr>
          <p:nvPr/>
        </p:nvSpPr>
        <p:spPr bwMode="auto">
          <a:xfrm>
            <a:off x="5867400" y="2205038"/>
            <a:ext cx="0" cy="2160587"/>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a-DK"/>
          </a:p>
        </p:txBody>
      </p:sp>
      <p:sp>
        <p:nvSpPr>
          <p:cNvPr id="14" name="Line 14"/>
          <p:cNvSpPr>
            <a:spLocks noChangeShapeType="1"/>
          </p:cNvSpPr>
          <p:nvPr/>
        </p:nvSpPr>
        <p:spPr bwMode="auto">
          <a:xfrm>
            <a:off x="5795963" y="2636838"/>
            <a:ext cx="1225550" cy="0"/>
          </a:xfrm>
          <a:prstGeom prst="line">
            <a:avLst/>
          </a:prstGeom>
          <a:noFill/>
          <a:ln w="31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a-DK"/>
          </a:p>
        </p:txBody>
      </p:sp>
      <p:sp>
        <p:nvSpPr>
          <p:cNvPr id="15" name="Line 15"/>
          <p:cNvSpPr>
            <a:spLocks noChangeShapeType="1"/>
          </p:cNvSpPr>
          <p:nvPr/>
        </p:nvSpPr>
        <p:spPr bwMode="auto">
          <a:xfrm>
            <a:off x="5867400" y="3068638"/>
            <a:ext cx="1152525"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a-DK"/>
          </a:p>
        </p:txBody>
      </p:sp>
      <p:sp>
        <p:nvSpPr>
          <p:cNvPr id="16" name="Line 16"/>
          <p:cNvSpPr>
            <a:spLocks noChangeShapeType="1"/>
          </p:cNvSpPr>
          <p:nvPr/>
        </p:nvSpPr>
        <p:spPr bwMode="auto">
          <a:xfrm>
            <a:off x="5867400" y="3500438"/>
            <a:ext cx="1152525"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a-DK"/>
          </a:p>
        </p:txBody>
      </p:sp>
      <p:sp>
        <p:nvSpPr>
          <p:cNvPr id="17" name="Line 17"/>
          <p:cNvSpPr>
            <a:spLocks noChangeShapeType="1"/>
          </p:cNvSpPr>
          <p:nvPr/>
        </p:nvSpPr>
        <p:spPr bwMode="auto">
          <a:xfrm>
            <a:off x="5867400" y="3933825"/>
            <a:ext cx="1152525"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a-DK"/>
          </a:p>
        </p:txBody>
      </p:sp>
      <p:sp>
        <p:nvSpPr>
          <p:cNvPr id="18" name="Line 18"/>
          <p:cNvSpPr>
            <a:spLocks noChangeShapeType="1"/>
          </p:cNvSpPr>
          <p:nvPr/>
        </p:nvSpPr>
        <p:spPr bwMode="auto">
          <a:xfrm>
            <a:off x="5867400" y="4365625"/>
            <a:ext cx="1152525"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a-DK"/>
          </a:p>
        </p:txBody>
      </p:sp>
    </p:spTree>
    <p:extLst>
      <p:ext uri="{BB962C8B-B14F-4D97-AF65-F5344CB8AC3E}">
        <p14:creationId xmlns:p14="http://schemas.microsoft.com/office/powerpoint/2010/main" val="4141731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980728"/>
            <a:ext cx="8229600" cy="43691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da-DK" altLang="da-DK" sz="1600" b="1" dirty="0" smtClean="0"/>
              <a:t>Udelukkelsesgrunde</a:t>
            </a:r>
            <a:endParaRPr lang="da-DK" altLang="da-DK" sz="1600" b="1" dirty="0"/>
          </a:p>
        </p:txBody>
      </p:sp>
      <p:sp>
        <p:nvSpPr>
          <p:cNvPr id="3" name="Rectangle 3"/>
          <p:cNvSpPr txBox="1">
            <a:spLocks noChangeArrowheads="1"/>
          </p:cNvSpPr>
          <p:nvPr/>
        </p:nvSpPr>
        <p:spPr>
          <a:xfrm>
            <a:off x="2268538" y="2276475"/>
            <a:ext cx="6418262" cy="41370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70000"/>
              </a:lnSpc>
              <a:buFontTx/>
              <a:buChar char="-"/>
            </a:pPr>
            <a:r>
              <a:rPr lang="da-DK" altLang="da-DK" sz="1400" b="1" smtClean="0"/>
              <a:t>Forvaltningspersonens funktioner (§ 3, stk. 2)</a:t>
            </a:r>
          </a:p>
          <a:p>
            <a:pPr>
              <a:lnSpc>
                <a:spcPct val="170000"/>
              </a:lnSpc>
              <a:buFontTx/>
              <a:buChar char="-"/>
            </a:pPr>
            <a:r>
              <a:rPr lang="da-DK" altLang="da-DK" sz="1400" b="1" smtClean="0"/>
              <a:t>Sagens karakter (§ 3, stk. 2)</a:t>
            </a:r>
          </a:p>
          <a:p>
            <a:pPr>
              <a:lnSpc>
                <a:spcPct val="170000"/>
              </a:lnSpc>
              <a:buFontTx/>
              <a:buChar char="-"/>
            </a:pPr>
            <a:r>
              <a:rPr lang="da-DK" altLang="da-DK" sz="1400" b="1" smtClean="0"/>
              <a:t>Substitutionsvanskeligheder (§ 4)</a:t>
            </a:r>
          </a:p>
          <a:p>
            <a:pPr lvl="1">
              <a:lnSpc>
                <a:spcPct val="130000"/>
              </a:lnSpc>
              <a:buFontTx/>
              <a:buChar char="-"/>
            </a:pPr>
            <a:r>
              <a:rPr lang="da-DK" altLang="da-DK" sz="1200" b="1" smtClean="0"/>
              <a:t>Afgørelse uopsættelig</a:t>
            </a:r>
          </a:p>
          <a:p>
            <a:pPr lvl="1">
              <a:lnSpc>
                <a:spcPct val="130000"/>
              </a:lnSpc>
              <a:buFontTx/>
              <a:buChar char="-"/>
            </a:pPr>
            <a:r>
              <a:rPr lang="da-DK" altLang="da-DK" sz="1200" b="1" smtClean="0"/>
              <a:t>Svækkelse af sagkundskab</a:t>
            </a:r>
          </a:p>
          <a:p>
            <a:pPr lvl="1">
              <a:lnSpc>
                <a:spcPct val="130000"/>
              </a:lnSpc>
              <a:buFontTx/>
              <a:buChar char="-"/>
            </a:pPr>
            <a:r>
              <a:rPr lang="da-DK" altLang="da-DK" sz="1200" b="1" smtClean="0"/>
              <a:t>Kollektive organer (§ 4, stk. 2 og 3)</a:t>
            </a:r>
            <a:endParaRPr lang="da-DK" altLang="da-DK" sz="1200" b="1" dirty="0"/>
          </a:p>
        </p:txBody>
      </p:sp>
    </p:spTree>
    <p:extLst>
      <p:ext uri="{BB962C8B-B14F-4D97-AF65-F5344CB8AC3E}">
        <p14:creationId xmlns:p14="http://schemas.microsoft.com/office/powerpoint/2010/main" val="4244033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5619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t>Inhabilitetsbegrebet i Forvaltningsloven</a:t>
            </a:r>
            <a:endParaRPr lang="da-DK" altLang="da-DK" sz="1600" b="1" dirty="0"/>
          </a:p>
        </p:txBody>
      </p:sp>
      <p:sp>
        <p:nvSpPr>
          <p:cNvPr id="3" name="Rectangle 3"/>
          <p:cNvSpPr txBox="1">
            <a:spLocks noChangeArrowheads="1"/>
          </p:cNvSpPr>
          <p:nvPr/>
        </p:nvSpPr>
        <p:spPr>
          <a:xfrm>
            <a:off x="755650" y="1196975"/>
            <a:ext cx="7848600" cy="52562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15000"/>
              </a:lnSpc>
              <a:buFontTx/>
              <a:buNone/>
            </a:pPr>
            <a:r>
              <a:rPr lang="da-DK" altLang="da-DK" sz="1400" b="1" dirty="0" smtClean="0"/>
              <a:t>	§ 3.</a:t>
            </a:r>
            <a:r>
              <a:rPr lang="da-DK" altLang="da-DK" sz="1400" dirty="0" smtClean="0"/>
              <a:t> </a:t>
            </a:r>
            <a:r>
              <a:rPr lang="da-DK" altLang="da-DK" sz="1400" dirty="0" smtClean="0">
                <a:solidFill>
                  <a:schemeClr val="bg2">
                    <a:lumMod val="25000"/>
                  </a:schemeClr>
                </a:solidFill>
              </a:rPr>
              <a:t>Den, der virker inden for den offentlige forvaltning, er inhabil i forhold til en bestemt sag, hvis</a:t>
            </a:r>
          </a:p>
          <a:p>
            <a:pPr>
              <a:lnSpc>
                <a:spcPct val="115000"/>
              </a:lnSpc>
              <a:buFontTx/>
              <a:buNone/>
            </a:pPr>
            <a:r>
              <a:rPr lang="da-DK" altLang="da-DK" sz="1400" dirty="0" smtClean="0">
                <a:solidFill>
                  <a:schemeClr val="bg2">
                    <a:lumMod val="25000"/>
                  </a:schemeClr>
                </a:solidFill>
              </a:rPr>
              <a:t>	1) vedkommende selv har </a:t>
            </a:r>
            <a:r>
              <a:rPr lang="da-DK" altLang="da-DK" sz="1400" b="1" i="1" dirty="0" smtClean="0"/>
              <a:t>en  1) </a:t>
            </a:r>
            <a:r>
              <a:rPr lang="da-DK" altLang="da-DK" sz="1400" b="1" i="1" u="sng" dirty="0" smtClean="0"/>
              <a:t>særlig</a:t>
            </a:r>
            <a:r>
              <a:rPr lang="da-DK" altLang="da-DK" sz="1400" b="1" i="1" dirty="0" smtClean="0"/>
              <a:t> personlig eller økonomisk </a:t>
            </a:r>
            <a:r>
              <a:rPr lang="da-DK" altLang="da-DK" sz="1400" b="1" i="1" u="sng" dirty="0" smtClean="0"/>
              <a:t>interesse</a:t>
            </a:r>
            <a:r>
              <a:rPr lang="da-DK" altLang="da-DK" sz="1400" dirty="0" smtClean="0"/>
              <a:t> </a:t>
            </a:r>
            <a:r>
              <a:rPr lang="da-DK" altLang="da-DK" sz="1400" dirty="0" smtClean="0">
                <a:solidFill>
                  <a:schemeClr val="bg2">
                    <a:lumMod val="25000"/>
                  </a:schemeClr>
                </a:solidFill>
              </a:rPr>
              <a:t>i sagens udfald eller er eller tidligere i samme sag har været repræsentant for nogen, der har en sådan interesse,</a:t>
            </a:r>
          </a:p>
          <a:p>
            <a:pPr>
              <a:lnSpc>
                <a:spcPct val="115000"/>
              </a:lnSpc>
              <a:buFontTx/>
              <a:buNone/>
            </a:pPr>
            <a:r>
              <a:rPr lang="da-DK" altLang="da-DK" sz="1400" dirty="0" smtClean="0">
                <a:solidFill>
                  <a:schemeClr val="bg2">
                    <a:lumMod val="25000"/>
                  </a:schemeClr>
                </a:solidFill>
              </a:rPr>
              <a:t>	2) vedkommendes ægtefælle, beslægtede eller besvogrede i op- eller nedstigende </a:t>
            </a:r>
            <a:r>
              <a:rPr lang="da-DK" altLang="da-DK" sz="1400" dirty="0" err="1" smtClean="0">
                <a:solidFill>
                  <a:schemeClr val="bg2">
                    <a:lumMod val="25000"/>
                  </a:schemeClr>
                </a:solidFill>
              </a:rPr>
              <a:t>linie</a:t>
            </a:r>
            <a:r>
              <a:rPr lang="da-DK" altLang="da-DK" sz="1400" dirty="0" smtClean="0">
                <a:solidFill>
                  <a:schemeClr val="bg2">
                    <a:lumMod val="25000"/>
                  </a:schemeClr>
                </a:solidFill>
              </a:rPr>
              <a:t> eller i </a:t>
            </a:r>
            <a:r>
              <a:rPr lang="da-DK" altLang="da-DK" sz="1400" dirty="0" err="1" smtClean="0">
                <a:solidFill>
                  <a:schemeClr val="bg2">
                    <a:lumMod val="25000"/>
                  </a:schemeClr>
                </a:solidFill>
              </a:rPr>
              <a:t>sidelinien</a:t>
            </a:r>
            <a:r>
              <a:rPr lang="da-DK" altLang="da-DK" sz="1400" dirty="0" smtClean="0">
                <a:solidFill>
                  <a:schemeClr val="bg2">
                    <a:lumMod val="25000"/>
                  </a:schemeClr>
                </a:solidFill>
              </a:rPr>
              <a:t> så nær som søskendebørn eller andre </a:t>
            </a:r>
            <a:r>
              <a:rPr lang="da-DK" altLang="da-DK" sz="1400" dirty="0" err="1" smtClean="0">
                <a:solidFill>
                  <a:schemeClr val="bg2">
                    <a:lumMod val="25000"/>
                  </a:schemeClr>
                </a:solidFill>
              </a:rPr>
              <a:t>nærstående</a:t>
            </a:r>
            <a:r>
              <a:rPr lang="da-DK" altLang="da-DK" sz="1400" dirty="0" smtClean="0">
                <a:solidFill>
                  <a:schemeClr val="bg2">
                    <a:lumMod val="25000"/>
                  </a:schemeClr>
                </a:solidFill>
              </a:rPr>
              <a:t> har en særlig personlig eller økonomisk interesse i sagens udfald eller er repræsentant for nogen, der har en sådan interesse,</a:t>
            </a:r>
          </a:p>
          <a:p>
            <a:pPr>
              <a:lnSpc>
                <a:spcPct val="115000"/>
              </a:lnSpc>
              <a:buFontTx/>
              <a:buNone/>
            </a:pPr>
            <a:r>
              <a:rPr lang="da-DK" altLang="da-DK" sz="1400" dirty="0" smtClean="0">
                <a:solidFill>
                  <a:schemeClr val="bg2">
                    <a:lumMod val="25000"/>
                  </a:schemeClr>
                </a:solidFill>
              </a:rPr>
              <a:t>	3) vedkommende deltager i ledelsen af eller i øvrigt har en nær tilknytning til et selskab, en forening eller en anden privat juridisk person, der har en særlig interesse i sagens udfald,</a:t>
            </a:r>
          </a:p>
          <a:p>
            <a:pPr>
              <a:lnSpc>
                <a:spcPct val="115000"/>
              </a:lnSpc>
              <a:buFontTx/>
              <a:buNone/>
            </a:pPr>
            <a:r>
              <a:rPr lang="da-DK" altLang="da-DK" sz="1400" dirty="0" smtClean="0">
                <a:solidFill>
                  <a:schemeClr val="bg2">
                    <a:lumMod val="25000"/>
                  </a:schemeClr>
                </a:solidFill>
              </a:rPr>
              <a:t>	4) sagen vedrører klage over eller udøvelse af kontrol- eller tilsynsvirksomhed over for en anden offentlig myndighed, og vedkommende tidligere hos denne myndighed har medvirket ved den afgørelse eller ved gennemførelsen af de foranstaltninger, sagen angår, eller</a:t>
            </a:r>
          </a:p>
          <a:p>
            <a:pPr>
              <a:lnSpc>
                <a:spcPct val="115000"/>
              </a:lnSpc>
              <a:buFontTx/>
              <a:buNone/>
            </a:pPr>
            <a:r>
              <a:rPr lang="da-DK" altLang="da-DK" sz="1400" dirty="0" smtClean="0">
                <a:solidFill>
                  <a:schemeClr val="bg2">
                    <a:lumMod val="25000"/>
                  </a:schemeClr>
                </a:solidFill>
              </a:rPr>
              <a:t>	5) der i øvrigt foreligger omstændigheder, som er egnede til at vække tvivl om vedkommendes upartiskhed.</a:t>
            </a:r>
            <a:endParaRPr lang="da-DK" altLang="da-DK" sz="1400" i="1" dirty="0" smtClean="0">
              <a:solidFill>
                <a:schemeClr val="bg2">
                  <a:lumMod val="25000"/>
                </a:schemeClr>
              </a:solidFill>
            </a:endParaRPr>
          </a:p>
          <a:p>
            <a:pPr>
              <a:lnSpc>
                <a:spcPct val="115000"/>
              </a:lnSpc>
              <a:buFontTx/>
              <a:buNone/>
            </a:pPr>
            <a:r>
              <a:rPr lang="da-DK" altLang="da-DK" sz="1400" i="1" dirty="0" smtClean="0">
                <a:solidFill>
                  <a:schemeClr val="bg2">
                    <a:lumMod val="25000"/>
                  </a:schemeClr>
                </a:solidFill>
              </a:rPr>
              <a:t>	Stk. 2.</a:t>
            </a:r>
            <a:r>
              <a:rPr lang="da-DK" altLang="da-DK" sz="1400" dirty="0" smtClean="0">
                <a:solidFill>
                  <a:schemeClr val="bg2">
                    <a:lumMod val="25000"/>
                  </a:schemeClr>
                </a:solidFill>
              </a:rPr>
              <a:t> Inhabilitet foreligger dog</a:t>
            </a:r>
            <a:r>
              <a:rPr lang="da-DK" altLang="da-DK" sz="1400" dirty="0" smtClean="0"/>
              <a:t> </a:t>
            </a:r>
            <a:r>
              <a:rPr lang="da-DK" altLang="da-DK" sz="1400" b="1" i="1" dirty="0" smtClean="0"/>
              <a:t>ikke</a:t>
            </a:r>
            <a:r>
              <a:rPr lang="da-DK" altLang="da-DK" sz="1400" dirty="0" smtClean="0"/>
              <a:t>, </a:t>
            </a:r>
            <a:r>
              <a:rPr lang="da-DK" altLang="da-DK" sz="1400" dirty="0" smtClean="0">
                <a:solidFill>
                  <a:schemeClr val="bg2">
                    <a:lumMod val="25000"/>
                  </a:schemeClr>
                </a:solidFill>
              </a:rPr>
              <a:t>hvis der som følge af </a:t>
            </a:r>
            <a:r>
              <a:rPr lang="da-DK" altLang="da-DK" sz="1400" b="1" i="1" dirty="0" smtClean="0"/>
              <a:t>interessens  2) </a:t>
            </a:r>
            <a:r>
              <a:rPr lang="da-DK" altLang="da-DK" sz="1400" b="1" i="1" u="sng" dirty="0" smtClean="0"/>
              <a:t>karakter</a:t>
            </a:r>
            <a:r>
              <a:rPr lang="da-DK" altLang="da-DK" sz="1400" b="1" i="1" dirty="0" smtClean="0"/>
              <a:t> </a:t>
            </a:r>
            <a:r>
              <a:rPr lang="da-DK" altLang="da-DK" sz="1400" dirty="0" smtClean="0">
                <a:solidFill>
                  <a:schemeClr val="bg2">
                    <a:lumMod val="25000"/>
                  </a:schemeClr>
                </a:solidFill>
              </a:rPr>
              <a:t>eller</a:t>
            </a:r>
            <a:r>
              <a:rPr lang="da-DK" altLang="da-DK" sz="1400" b="1" i="1" dirty="0" smtClean="0"/>
              <a:t>  3) </a:t>
            </a:r>
            <a:r>
              <a:rPr lang="da-DK" altLang="da-DK" sz="1400" b="1" i="1" u="sng" dirty="0" smtClean="0"/>
              <a:t>styrke</a:t>
            </a:r>
            <a:r>
              <a:rPr lang="da-DK" altLang="da-DK" sz="1400" dirty="0" smtClean="0"/>
              <a:t>, </a:t>
            </a:r>
            <a:r>
              <a:rPr lang="da-DK" altLang="da-DK" sz="1400" dirty="0" smtClean="0">
                <a:solidFill>
                  <a:schemeClr val="bg2">
                    <a:lumMod val="25000"/>
                  </a:schemeClr>
                </a:solidFill>
              </a:rPr>
              <a:t>sagens karakter eller den pågældendes funktioner i forbindelse med sagsbehandlingen ikke kan antages at være fare for, at afgørelsen i sagen vil kunne blive påvirket af</a:t>
            </a:r>
            <a:r>
              <a:rPr lang="da-DK" altLang="da-DK" sz="1400" dirty="0" smtClean="0"/>
              <a:t> </a:t>
            </a:r>
            <a:r>
              <a:rPr lang="da-DK" altLang="da-DK" sz="1400" b="1" i="1" u="sng" dirty="0" smtClean="0"/>
              <a:t>uvedkommende hensyn</a:t>
            </a:r>
            <a:r>
              <a:rPr lang="da-DK" altLang="da-DK" sz="1400" dirty="0" smtClean="0"/>
              <a:t>.</a:t>
            </a:r>
            <a:endParaRPr lang="da-DK" altLang="da-DK" sz="1400" dirty="0"/>
          </a:p>
        </p:txBody>
      </p:sp>
      <p:cxnSp>
        <p:nvCxnSpPr>
          <p:cNvPr id="11" name="Lige forbindelse 10"/>
          <p:cNvCxnSpPr/>
          <p:nvPr/>
        </p:nvCxnSpPr>
        <p:spPr>
          <a:xfrm>
            <a:off x="8460432" y="4525531"/>
            <a:ext cx="0" cy="775677"/>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Lige pilforbindelse 12"/>
          <p:cNvCxnSpPr/>
          <p:nvPr/>
        </p:nvCxnSpPr>
        <p:spPr>
          <a:xfrm flipH="1">
            <a:off x="8244408" y="5301208"/>
            <a:ext cx="216024" cy="0"/>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flipH="1">
            <a:off x="6876256" y="4517567"/>
            <a:ext cx="1584176"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6" name="Lige pilforbindelse 25"/>
          <p:cNvCxnSpPr/>
          <p:nvPr/>
        </p:nvCxnSpPr>
        <p:spPr>
          <a:xfrm>
            <a:off x="6876256" y="4517567"/>
            <a:ext cx="0" cy="207577"/>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1079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764704"/>
            <a:ext cx="8229600" cy="50405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t>Interessens kvalifikationer</a:t>
            </a:r>
            <a:endParaRPr lang="da-DK" altLang="da-DK" sz="1600" b="1" dirty="0"/>
          </a:p>
        </p:txBody>
      </p:sp>
      <p:sp>
        <p:nvSpPr>
          <p:cNvPr id="3" name="Rectangle 3"/>
          <p:cNvSpPr txBox="1">
            <a:spLocks noChangeArrowheads="1"/>
          </p:cNvSpPr>
          <p:nvPr/>
        </p:nvSpPr>
        <p:spPr>
          <a:xfrm>
            <a:off x="2195513" y="2060848"/>
            <a:ext cx="6491287"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09600" indent="-609600">
              <a:buFontTx/>
              <a:buNone/>
            </a:pPr>
            <a:endParaRPr lang="da-DK" altLang="da-DK" sz="1600" dirty="0" smtClean="0"/>
          </a:p>
          <a:p>
            <a:pPr marL="609600" indent="-609600">
              <a:buFontTx/>
              <a:buNone/>
            </a:pPr>
            <a:r>
              <a:rPr lang="da-DK" altLang="da-DK" sz="1600" b="1" dirty="0" smtClean="0"/>
              <a:t>Interessen skal være:</a:t>
            </a:r>
          </a:p>
          <a:p>
            <a:pPr marL="609600" indent="-609600">
              <a:buFontTx/>
              <a:buNone/>
            </a:pPr>
            <a:endParaRPr lang="da-DK" altLang="da-DK" sz="1600" b="1" dirty="0" smtClean="0"/>
          </a:p>
          <a:p>
            <a:pPr marL="0" indent="0">
              <a:buNone/>
            </a:pPr>
            <a:r>
              <a:rPr lang="da-DK" altLang="da-DK" sz="1600" b="1" dirty="0" smtClean="0"/>
              <a:t>	1)  Særlig</a:t>
            </a:r>
          </a:p>
          <a:p>
            <a:pPr marL="609600" indent="-609600">
              <a:buFontTx/>
              <a:buNone/>
            </a:pPr>
            <a:r>
              <a:rPr lang="da-DK" altLang="da-DK" sz="1600" b="1" dirty="0" smtClean="0"/>
              <a:t>		      </a:t>
            </a:r>
            <a:r>
              <a:rPr lang="da-DK" altLang="da-DK" sz="1600" dirty="0" smtClean="0"/>
              <a:t>a)  individuel  (</a:t>
            </a:r>
            <a:r>
              <a:rPr lang="da-DK" altLang="da-DK" sz="1600" dirty="0" err="1" smtClean="0"/>
              <a:t>ctr</a:t>
            </a:r>
            <a:r>
              <a:rPr lang="da-DK" altLang="da-DK" sz="1600" dirty="0" smtClean="0"/>
              <a:t>. generel)</a:t>
            </a:r>
            <a:endParaRPr lang="da-DK" altLang="da-DK" sz="1600" b="1" dirty="0" smtClean="0"/>
          </a:p>
          <a:p>
            <a:pPr marL="609600" indent="-609600">
              <a:buFontTx/>
              <a:buNone/>
            </a:pPr>
            <a:r>
              <a:rPr lang="da-DK" altLang="da-DK" sz="1600" b="1" dirty="0" smtClean="0"/>
              <a:t>		      </a:t>
            </a:r>
            <a:r>
              <a:rPr lang="da-DK" altLang="da-DK" sz="1600" dirty="0" smtClean="0"/>
              <a:t>b)  konkret  (</a:t>
            </a:r>
            <a:r>
              <a:rPr lang="da-DK" altLang="da-DK" sz="1600" dirty="0" err="1" smtClean="0"/>
              <a:t>ctr</a:t>
            </a:r>
            <a:r>
              <a:rPr lang="da-DK" altLang="da-DK" sz="1600" dirty="0" smtClean="0"/>
              <a:t>. hypotetisk eller indirekte)</a:t>
            </a:r>
          </a:p>
          <a:p>
            <a:pPr marL="609600" indent="-609600">
              <a:buFontTx/>
              <a:buAutoNum type="arabicParenR"/>
            </a:pPr>
            <a:endParaRPr lang="da-DK" altLang="da-DK" sz="1600" dirty="0" smtClean="0"/>
          </a:p>
          <a:p>
            <a:pPr marL="0" indent="0">
              <a:buNone/>
            </a:pPr>
            <a:r>
              <a:rPr lang="da-DK" altLang="da-DK" sz="1600" b="1" dirty="0" smtClean="0"/>
              <a:t>	2)  Af en vis styrke</a:t>
            </a:r>
          </a:p>
          <a:p>
            <a:pPr marL="609600" indent="-609600">
              <a:buFontTx/>
              <a:buAutoNum type="arabicParenR"/>
            </a:pPr>
            <a:endParaRPr lang="da-DK" altLang="da-DK" sz="1600" b="1" dirty="0" smtClean="0"/>
          </a:p>
          <a:p>
            <a:pPr marL="0" indent="0">
              <a:buNone/>
            </a:pPr>
            <a:r>
              <a:rPr lang="da-DK" altLang="da-DK" sz="1600" b="1" dirty="0" smtClean="0"/>
              <a:t>	3)  Uvedkommende (karakter)</a:t>
            </a:r>
          </a:p>
          <a:p>
            <a:pPr marL="609600" indent="-609600">
              <a:buFontTx/>
              <a:buChar char="-"/>
            </a:pPr>
            <a:endParaRPr lang="da-DK" altLang="da-DK" sz="1600" b="1" dirty="0"/>
          </a:p>
        </p:txBody>
      </p:sp>
    </p:spTree>
    <p:extLst>
      <p:ext uri="{BB962C8B-B14F-4D97-AF65-F5344CB8AC3E}">
        <p14:creationId xmlns:p14="http://schemas.microsoft.com/office/powerpoint/2010/main" val="2051656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199" y="800894"/>
            <a:ext cx="8417019" cy="32464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Eks. på individuel</a:t>
            </a:r>
            <a:endParaRPr lang="da-DK" altLang="da-DK" sz="1600" b="1" dirty="0">
              <a:latin typeface="Arial" panose="020B0604020202020204" pitchFamily="34" charset="0"/>
              <a:cs typeface="Arial" panose="020B0604020202020204" pitchFamily="34" charset="0"/>
            </a:endParaRPr>
          </a:p>
        </p:txBody>
      </p:sp>
      <p:sp>
        <p:nvSpPr>
          <p:cNvPr id="3" name="Rectangle 3"/>
          <p:cNvSpPr txBox="1">
            <a:spLocks noChangeArrowheads="1"/>
          </p:cNvSpPr>
          <p:nvPr/>
        </p:nvSpPr>
        <p:spPr>
          <a:xfrm>
            <a:off x="1476375" y="1600200"/>
            <a:ext cx="6480001"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buFontTx/>
              <a:buNone/>
            </a:pPr>
            <a:endParaRPr lang="da-DK" altLang="da-DK" sz="1400" dirty="0" smtClean="0">
              <a:latin typeface="Arial" panose="020B0604020202020204" pitchFamily="34" charset="0"/>
              <a:cs typeface="Arial" panose="020B0604020202020204" pitchFamily="34" charset="0"/>
            </a:endParaRPr>
          </a:p>
          <a:p>
            <a:pPr>
              <a:lnSpc>
                <a:spcPct val="90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r>
              <a:rPr lang="da-DK" altLang="da-DK" sz="1400" b="1" dirty="0" smtClean="0">
                <a:latin typeface="Arial" panose="020B0604020202020204" pitchFamily="34" charset="0"/>
                <a:cs typeface="Arial" panose="020B0604020202020204" pitchFamily="34" charset="0"/>
              </a:rPr>
              <a:t>IM 2010.6 </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r>
              <a:rPr lang="da-DK" altLang="da-DK" sz="1400" dirty="0" smtClean="0">
                <a:latin typeface="Arial" panose="020B0604020202020204" pitchFamily="34" charset="0"/>
                <a:cs typeface="Arial" panose="020B0604020202020204" pitchFamily="34" charset="0"/>
              </a:rPr>
              <a:t>	Ved kommunalbestyrelsers generelle beslutninger om struktur- og kapacitetstilpasninger på daginstitutions-, skole- eller plejecenterområdet medfører det ikke i sig selv inhabilitet, at et kommunalbestyrelsesmedlems børn, børnebørn eller forældre bliver berørt af kommunalbestyrelsens beslutning, herunder ved lukning af den pågældende institution, når sådanne nærtstående familiemedlemmer ikke bliver væsentligt anderledes berørt end andre. </a:t>
            </a:r>
            <a:endParaRPr lang="da-DK" altLang="da-DK"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9969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67544" y="1045890"/>
            <a:ext cx="8229600" cy="2857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Eks. på konkret (</a:t>
            </a:r>
            <a:r>
              <a:rPr lang="da-DK" altLang="da-DK" sz="1600" b="1" dirty="0" err="1" smtClean="0">
                <a:latin typeface="Arial" panose="020B0604020202020204" pitchFamily="34" charset="0"/>
                <a:cs typeface="Arial" panose="020B0604020202020204" pitchFamily="34" charset="0"/>
              </a:rPr>
              <a:t>ctr</a:t>
            </a:r>
            <a:r>
              <a:rPr lang="da-DK" altLang="da-DK" sz="1600" b="1" dirty="0" smtClean="0">
                <a:latin typeface="Arial" panose="020B0604020202020204" pitchFamily="34" charset="0"/>
                <a:cs typeface="Arial" panose="020B0604020202020204" pitchFamily="34" charset="0"/>
              </a:rPr>
              <a:t>. hypotetisk)</a:t>
            </a:r>
          </a:p>
        </p:txBody>
      </p:sp>
      <p:sp>
        <p:nvSpPr>
          <p:cNvPr id="3" name="Rectangle 3"/>
          <p:cNvSpPr txBox="1">
            <a:spLocks noChangeArrowheads="1"/>
          </p:cNvSpPr>
          <p:nvPr/>
        </p:nvSpPr>
        <p:spPr>
          <a:xfrm>
            <a:off x="1116013" y="1600200"/>
            <a:ext cx="6696075"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15000"/>
              </a:lnSpc>
              <a:buFontTx/>
              <a:buNone/>
            </a:pPr>
            <a:r>
              <a:rPr lang="da-DK" altLang="da-DK" sz="1400" dirty="0" smtClean="0">
                <a:latin typeface="Arial" panose="020B0604020202020204" pitchFamily="34" charset="0"/>
                <a:cs typeface="Arial" panose="020B0604020202020204" pitchFamily="34" charset="0"/>
              </a:rPr>
              <a:t> </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0000"/>
              </a:lnSpc>
              <a:buFontTx/>
              <a:buNone/>
            </a:pPr>
            <a:r>
              <a:rPr lang="da-DK" altLang="da-DK" sz="1400" dirty="0" smtClean="0">
                <a:latin typeface="Arial" panose="020B0604020202020204" pitchFamily="34" charset="0"/>
                <a:cs typeface="Arial" panose="020B0604020202020204" pitchFamily="34" charset="0"/>
              </a:rPr>
              <a:t>	</a:t>
            </a:r>
            <a:r>
              <a:rPr lang="da-DK" altLang="da-DK" sz="1400" b="1" dirty="0" err="1" smtClean="0">
                <a:latin typeface="Arial" panose="020B0604020202020204" pitchFamily="34" charset="0"/>
                <a:cs typeface="Arial" panose="020B0604020202020204" pitchFamily="34" charset="0"/>
              </a:rPr>
              <a:t>UfR</a:t>
            </a:r>
            <a:r>
              <a:rPr lang="da-DK" altLang="da-DK" sz="1400" b="1" dirty="0" smtClean="0">
                <a:latin typeface="Arial" panose="020B0604020202020204" pitchFamily="34" charset="0"/>
                <a:cs typeface="Arial" panose="020B0604020202020204" pitchFamily="34" charset="0"/>
              </a:rPr>
              <a:t> 1986.411 Ø</a:t>
            </a:r>
          </a:p>
          <a:p>
            <a:pPr algn="ctr">
              <a:lnSpc>
                <a:spcPct val="110000"/>
              </a:lnSpc>
              <a:buFontTx/>
              <a:buNone/>
            </a:pPr>
            <a:r>
              <a:rPr lang="da-DK" altLang="da-DK" sz="1400" dirty="0" smtClean="0">
                <a:latin typeface="Arial" panose="020B0604020202020204" pitchFamily="34" charset="0"/>
                <a:cs typeface="Arial" panose="020B0604020202020204" pitchFamily="34" charset="0"/>
              </a:rPr>
              <a:t> </a:t>
            </a:r>
          </a:p>
          <a:p>
            <a:pPr>
              <a:lnSpc>
                <a:spcPct val="110000"/>
              </a:lnSpc>
              <a:buFontTx/>
              <a:buNone/>
            </a:pPr>
            <a:r>
              <a:rPr lang="da-DK" altLang="da-DK" sz="1400" dirty="0" smtClean="0">
                <a:latin typeface="Arial" panose="020B0604020202020204" pitchFamily="34" charset="0"/>
                <a:cs typeface="Arial" panose="020B0604020202020204" pitchFamily="34" charset="0"/>
              </a:rPr>
              <a:t>	En skoleinspektør og en overlærer fra to forskellige skoler var medlemmer af kommunalbestyrelsen, der skulle drøfte en ændret skolestruktur, herunder besparelser. De foreliggende forslag ville på ingen måde berøre de to medlemmers personlige ansættelsesforhold og kun i yderst begrænset omfang de to skoler, hvortil de var knyttet. Her forelå der således ikke inhabilitet som følge af interessens </a:t>
            </a:r>
            <a:r>
              <a:rPr lang="da-DK" altLang="da-DK" sz="1400" u="sng" dirty="0" smtClean="0">
                <a:latin typeface="Arial" panose="020B0604020202020204" pitchFamily="34" charset="0"/>
                <a:cs typeface="Arial" panose="020B0604020202020204" pitchFamily="34" charset="0"/>
              </a:rPr>
              <a:t>ringe styrke. </a:t>
            </a:r>
          </a:p>
          <a:p>
            <a:pPr>
              <a:lnSpc>
                <a:spcPct val="110000"/>
              </a:lnSpc>
              <a:buFontTx/>
              <a:buNone/>
            </a:pPr>
            <a:r>
              <a:rPr lang="da-DK" altLang="da-DK" sz="1400" dirty="0" smtClean="0">
                <a:latin typeface="Arial" panose="020B0604020202020204" pitchFamily="34" charset="0"/>
                <a:cs typeface="Arial" panose="020B0604020202020204" pitchFamily="34" charset="0"/>
              </a:rPr>
              <a:t>	     Men derudover overvejedes situationen, hvis alle de foreliggende forslag blev forkastet. I så fald måtte der blive tale om andre besparelsesforslag, om hvilke det ikke kunne udelukkes, at de kunne komme til at berøre de to pågældende eller de skoler, de var tilknyttet. Ej heller denne, </a:t>
            </a:r>
            <a:r>
              <a:rPr lang="da-DK" altLang="da-DK" sz="1400" u="sng" dirty="0" smtClean="0">
                <a:latin typeface="Arial" panose="020B0604020202020204" pitchFamily="34" charset="0"/>
                <a:cs typeface="Arial" panose="020B0604020202020204" pitchFamily="34" charset="0"/>
              </a:rPr>
              <a:t>hypotetiske, mulighed </a:t>
            </a:r>
            <a:r>
              <a:rPr lang="da-DK" altLang="da-DK" sz="1400" dirty="0" smtClean="0">
                <a:latin typeface="Arial" panose="020B0604020202020204" pitchFamily="34" charset="0"/>
                <a:cs typeface="Arial" panose="020B0604020202020204" pitchFamily="34" charset="0"/>
              </a:rPr>
              <a:t>gav imidlertid grundlag for at statuere inhabilitet.</a:t>
            </a:r>
          </a:p>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5088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692696"/>
            <a:ext cx="8229600" cy="72494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      Eks. på styrke</a:t>
            </a:r>
          </a:p>
        </p:txBody>
      </p:sp>
      <p:sp>
        <p:nvSpPr>
          <p:cNvPr id="3" name="Rectangle 3"/>
          <p:cNvSpPr txBox="1">
            <a:spLocks noChangeArrowheads="1"/>
          </p:cNvSpPr>
          <p:nvPr/>
        </p:nvSpPr>
        <p:spPr>
          <a:xfrm>
            <a:off x="539750" y="1600200"/>
            <a:ext cx="7848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80000"/>
              </a:lnSpc>
              <a:buFontTx/>
              <a:buNone/>
            </a:pPr>
            <a:endParaRPr lang="da-DK" altLang="da-DK" sz="1400" dirty="0" smtClean="0">
              <a:latin typeface="Arial" panose="020B0604020202020204" pitchFamily="34" charset="0"/>
              <a:cs typeface="Arial" panose="020B0604020202020204" pitchFamily="34" charset="0"/>
            </a:endParaRPr>
          </a:p>
          <a:p>
            <a:pPr lvl="1" algn="ctr">
              <a:lnSpc>
                <a:spcPct val="80000"/>
              </a:lnSpc>
              <a:buFontTx/>
              <a:buNone/>
            </a:pPr>
            <a:r>
              <a:rPr lang="da-DK" altLang="da-DK" sz="1400" b="1" dirty="0" smtClean="0">
                <a:latin typeface="Arial" panose="020B0604020202020204" pitchFamily="34" charset="0"/>
                <a:cs typeface="Arial" panose="020B0604020202020204" pitchFamily="34" charset="0"/>
              </a:rPr>
              <a:t>IM 2000.1 </a:t>
            </a:r>
          </a:p>
          <a:p>
            <a:pPr lvl="1">
              <a:lnSpc>
                <a:spcPct val="80000"/>
              </a:lnSpc>
              <a:buFontTx/>
              <a:buNone/>
            </a:pPr>
            <a:endParaRPr lang="da-DK" altLang="da-DK" sz="1400" dirty="0" smtClean="0">
              <a:latin typeface="Arial" panose="020B0604020202020204" pitchFamily="34" charset="0"/>
              <a:cs typeface="Arial" panose="020B0604020202020204" pitchFamily="34" charset="0"/>
            </a:endParaRPr>
          </a:p>
          <a:p>
            <a:pPr lvl="1">
              <a:lnSpc>
                <a:spcPct val="105000"/>
              </a:lnSpc>
              <a:buFontTx/>
              <a:buNone/>
            </a:pPr>
            <a:r>
              <a:rPr lang="da-DK" altLang="da-DK" sz="1400" dirty="0" smtClean="0">
                <a:latin typeface="Arial" panose="020B0604020202020204" pitchFamily="34" charset="0"/>
                <a:cs typeface="Arial" panose="020B0604020202020204" pitchFamily="34" charset="0"/>
              </a:rPr>
              <a:t>	I denne udtalelse gav ministeriet udtryk for det generelle synspunkt, at en økonomisk interesse  for at medføre inhabilitet skal være af en sådan størrelse, at man med rimelighed ud fra en generel bedømmelse kan gå ud fra, at den vil kunne være egnet til at påvirke sagsbehandlingen. Herefter fastslog ministeriet blandt andet, at to kommunalbestyrelsesmedlemmers aktieposter på hver </a:t>
            </a:r>
            <a:r>
              <a:rPr lang="da-DK" altLang="da-DK" sz="1400" u="sng" dirty="0" smtClean="0">
                <a:latin typeface="Arial" panose="020B0604020202020204" pitchFamily="34" charset="0"/>
                <a:cs typeface="Arial" panose="020B0604020202020204" pitchFamily="34" charset="0"/>
              </a:rPr>
              <a:t>100 kr.</a:t>
            </a:r>
            <a:r>
              <a:rPr lang="da-DK" altLang="da-DK" sz="1400" dirty="0" smtClean="0">
                <a:latin typeface="Arial" panose="020B0604020202020204" pitchFamily="34" charset="0"/>
                <a:cs typeface="Arial" panose="020B0604020202020204" pitchFamily="34" charset="0"/>
              </a:rPr>
              <a:t> ikke kunne føre til en antagelse om, at de pågældende havde en inhabilitetsbegrundende økonomisk interesse i udfaldet af kommunalbestyrelsens beslutning om at flytte kommunens annoncering fra en avis til en anden avis, som ejedes af aktieselskabet. </a:t>
            </a:r>
          </a:p>
          <a:p>
            <a:pPr lvl="1">
              <a:lnSpc>
                <a:spcPct val="80000"/>
              </a:lnSpc>
              <a:buFontTx/>
              <a:buNone/>
            </a:pPr>
            <a:endParaRPr lang="da-DK" altLang="da-DK" sz="1400" dirty="0" smtClean="0">
              <a:latin typeface="Arial" panose="020B0604020202020204" pitchFamily="34" charset="0"/>
              <a:cs typeface="Arial" panose="020B0604020202020204" pitchFamily="34" charset="0"/>
            </a:endParaRPr>
          </a:p>
          <a:p>
            <a:pPr lvl="1" algn="ctr">
              <a:lnSpc>
                <a:spcPct val="80000"/>
              </a:lnSpc>
              <a:buFontTx/>
              <a:buNone/>
            </a:pPr>
            <a:endParaRPr lang="da-DK" altLang="da-DK" sz="1400" dirty="0" smtClean="0">
              <a:latin typeface="Arial" panose="020B0604020202020204" pitchFamily="34" charset="0"/>
              <a:cs typeface="Arial" panose="020B0604020202020204" pitchFamily="34" charset="0"/>
            </a:endParaRPr>
          </a:p>
          <a:p>
            <a:pPr lvl="1" algn="ctr">
              <a:lnSpc>
                <a:spcPct val="80000"/>
              </a:lnSpc>
              <a:buFontTx/>
              <a:buNone/>
            </a:pPr>
            <a:r>
              <a:rPr lang="da-DK" altLang="da-DK" sz="1400" b="1" dirty="0" smtClean="0">
                <a:latin typeface="Arial" panose="020B0604020202020204" pitchFamily="34" charset="0"/>
                <a:cs typeface="Arial" panose="020B0604020202020204" pitchFamily="34" charset="0"/>
              </a:rPr>
              <a:t>NKN 2003.261 </a:t>
            </a:r>
          </a:p>
          <a:p>
            <a:pPr lvl="1" algn="ctr">
              <a:lnSpc>
                <a:spcPct val="80000"/>
              </a:lnSpc>
              <a:buFontTx/>
              <a:buNone/>
            </a:pPr>
            <a:endParaRPr lang="da-DK" altLang="da-DK" sz="1400" dirty="0" smtClean="0">
              <a:latin typeface="Arial" panose="020B0604020202020204" pitchFamily="34" charset="0"/>
              <a:cs typeface="Arial" panose="020B0604020202020204" pitchFamily="34" charset="0"/>
            </a:endParaRPr>
          </a:p>
          <a:p>
            <a:pPr lvl="1">
              <a:lnSpc>
                <a:spcPct val="105000"/>
              </a:lnSpc>
              <a:buFontTx/>
              <a:buNone/>
            </a:pPr>
            <a:r>
              <a:rPr lang="da-DK" altLang="da-DK" sz="1400" dirty="0" smtClean="0">
                <a:latin typeface="Arial" panose="020B0604020202020204" pitchFamily="34" charset="0"/>
                <a:cs typeface="Arial" panose="020B0604020202020204" pitchFamily="34" charset="0"/>
              </a:rPr>
              <a:t>	En borgmester og to kommunalbestyrelsesmedlemmer blev anset for inhabile i forbindelse med behandling og vedtagelse af planafgørelser om placering af vindmøller, idet de var anpartshavere i vindmøller, der mod erstatning skulle nedtages, og hvor det økonomiske udbytte for de pågældende ville udgøre henholdsvis </a:t>
            </a:r>
            <a:r>
              <a:rPr lang="da-DK" altLang="da-DK" sz="1400" u="sng" dirty="0" smtClean="0">
                <a:latin typeface="Arial" panose="020B0604020202020204" pitchFamily="34" charset="0"/>
                <a:cs typeface="Arial" panose="020B0604020202020204" pitchFamily="34" charset="0"/>
              </a:rPr>
              <a:t>o. 8.000, 9.500 og 32.000 kr.</a:t>
            </a:r>
          </a:p>
        </p:txBody>
      </p:sp>
    </p:spTree>
    <p:extLst>
      <p:ext uri="{BB962C8B-B14F-4D97-AF65-F5344CB8AC3E}">
        <p14:creationId xmlns:p14="http://schemas.microsoft.com/office/powerpoint/2010/main" val="1594740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764704"/>
            <a:ext cx="8229600" cy="65293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Eks. på demokratisk mandat</a:t>
            </a:r>
          </a:p>
        </p:txBody>
      </p:sp>
      <p:sp>
        <p:nvSpPr>
          <p:cNvPr id="3" name="Rectangle 3"/>
          <p:cNvSpPr txBox="1">
            <a:spLocks noChangeArrowheads="1"/>
          </p:cNvSpPr>
          <p:nvPr/>
        </p:nvSpPr>
        <p:spPr>
          <a:xfrm>
            <a:off x="1331913" y="1557338"/>
            <a:ext cx="6119812" cy="45259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r>
              <a:rPr lang="da-DK" altLang="da-DK" sz="1400" b="1" dirty="0" smtClean="0">
                <a:latin typeface="Arial" panose="020B0604020202020204" pitchFamily="34" charset="0"/>
                <a:cs typeface="Arial" panose="020B0604020202020204" pitchFamily="34" charset="0"/>
              </a:rPr>
              <a:t>IM 1997.1 </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r>
              <a:rPr lang="da-DK" altLang="da-DK" sz="1400" dirty="0" smtClean="0">
                <a:latin typeface="Arial" panose="020B0604020202020204" pitchFamily="34" charset="0"/>
                <a:cs typeface="Arial" panose="020B0604020202020204" pitchFamily="34" charset="0"/>
              </a:rPr>
              <a:t>	Et kommunalbestyrelsesmedlem, der gennem knap 20 år havde haft tilknytning til en idrætsforening i kommunen, i en periode som direktør siden som medlem af foreningens aktivitetsudvalg og redaktør af dens blad, deltog i behandlingen af to sager om en større renovering af kommunens stadion. </a:t>
            </a:r>
          </a:p>
          <a:p>
            <a:pPr>
              <a:lnSpc>
                <a:spcPct val="115000"/>
              </a:lnSpc>
              <a:buFontTx/>
              <a:buNone/>
            </a:pPr>
            <a:r>
              <a:rPr lang="da-DK" altLang="da-DK" sz="1400" dirty="0" smtClean="0">
                <a:latin typeface="Arial" panose="020B0604020202020204" pitchFamily="34" charset="0"/>
                <a:cs typeface="Arial" panose="020B0604020202020204" pitchFamily="34" charset="0"/>
              </a:rPr>
              <a:t>	     Ministeriet udtalte blandt andet at det forhold, at den pågældende havde en mangeårig tæt tilknytning til idrætsforeningen og generelt udviste et stort engagement for at varetage foreningens interesser, ikke kunne medføre, at han var inhabil. </a:t>
            </a:r>
          </a:p>
        </p:txBody>
      </p:sp>
    </p:spTree>
    <p:extLst>
      <p:ext uri="{BB962C8B-B14F-4D97-AF65-F5344CB8AC3E}">
        <p14:creationId xmlns:p14="http://schemas.microsoft.com/office/powerpoint/2010/main" val="2798421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764704"/>
            <a:ext cx="8229600" cy="65293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Eks. på demokratisk mandat, men foreningen part</a:t>
            </a:r>
          </a:p>
        </p:txBody>
      </p:sp>
      <p:sp>
        <p:nvSpPr>
          <p:cNvPr id="3" name="Rectangle 3"/>
          <p:cNvSpPr txBox="1">
            <a:spLocks noChangeArrowheads="1"/>
          </p:cNvSpPr>
          <p:nvPr/>
        </p:nvSpPr>
        <p:spPr>
          <a:xfrm>
            <a:off x="1258888" y="1600200"/>
            <a:ext cx="669766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r>
              <a:rPr lang="da-DK" altLang="da-DK" sz="1400" b="1" dirty="0" smtClean="0">
                <a:latin typeface="Arial" panose="020B0604020202020204" pitchFamily="34" charset="0"/>
                <a:cs typeface="Arial" panose="020B0604020202020204" pitchFamily="34" charset="0"/>
              </a:rPr>
              <a:t>FOB 1975.191</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r>
              <a:rPr lang="da-DK" altLang="da-DK" sz="1400" dirty="0" smtClean="0">
                <a:latin typeface="Arial" panose="020B0604020202020204" pitchFamily="34" charset="0"/>
                <a:cs typeface="Arial" panose="020B0604020202020204" pitchFamily="34" charset="0"/>
              </a:rPr>
              <a:t>	Et kommunalbestyrelsesmedlem, der var formand for en idrætsforening, måtte anses for inhabil ved teknisk udvalgs og kommunalbestyrelsens behandling af en ansøgning fra foreningen om tilladelse til at opføre en mødesal. </a:t>
            </a:r>
          </a:p>
          <a:p>
            <a:pPr>
              <a:lnSpc>
                <a:spcPct val="115000"/>
              </a:lnSpc>
              <a:buFontTx/>
              <a:buNone/>
            </a:pPr>
            <a:r>
              <a:rPr lang="da-DK" altLang="da-DK" sz="1400" dirty="0" smtClean="0">
                <a:latin typeface="Arial" panose="020B0604020202020204" pitchFamily="34" charset="0"/>
                <a:cs typeface="Arial" panose="020B0604020202020204" pitchFamily="34" charset="0"/>
              </a:rPr>
              <a:t>	     Ombudsmanden fremhæver først det almindelige synspunkt, at personer med særlig tilknytning til foreninger mv., og som “må formodes indvalgt i kommunalbestyrelser for at repræsentere de interesser, som (bl.a.) foreningen står for, er som udgangspunkt ikke udelukket fra at deltage i </a:t>
            </a:r>
            <a:r>
              <a:rPr lang="da-DK" altLang="da-DK" sz="1400" dirty="0" err="1" smtClean="0">
                <a:latin typeface="Arial" panose="020B0604020202020204" pitchFamily="34" charset="0"/>
                <a:cs typeface="Arial" panose="020B0604020202020204" pitchFamily="34" charset="0"/>
              </a:rPr>
              <a:t>kommunal-bestyrelsens</a:t>
            </a:r>
            <a:r>
              <a:rPr lang="da-DK" altLang="da-DK" sz="1400" dirty="0" smtClean="0">
                <a:latin typeface="Arial" panose="020B0604020202020204" pitchFamily="34" charset="0"/>
                <a:cs typeface="Arial" panose="020B0604020202020204" pitchFamily="34" charset="0"/>
              </a:rPr>
              <a:t> behandling af sager, hvori den pågældende almindelige interesse må påregnes at ville påvirke afgørelsen”. </a:t>
            </a:r>
          </a:p>
          <a:p>
            <a:pPr>
              <a:lnSpc>
                <a:spcPct val="115000"/>
              </a:lnSpc>
              <a:buFontTx/>
              <a:buNone/>
            </a:pPr>
            <a:r>
              <a:rPr lang="da-DK" altLang="da-DK" sz="1400" dirty="0" smtClean="0">
                <a:latin typeface="Arial" panose="020B0604020202020204" pitchFamily="34" charset="0"/>
                <a:cs typeface="Arial" panose="020B0604020202020204" pitchFamily="34" charset="0"/>
              </a:rPr>
              <a:t>	     Men, fortsættes der, vurderingen bliver en anden, “hvis den pågældende interesseorganisation m.v. er part i en sag, … og vedkommende </a:t>
            </a:r>
            <a:r>
              <a:rPr lang="da-DK" altLang="da-DK" sz="1400" dirty="0" err="1" smtClean="0">
                <a:latin typeface="Arial" panose="020B0604020202020204" pitchFamily="34" charset="0"/>
                <a:cs typeface="Arial" panose="020B0604020202020204" pitchFamily="34" charset="0"/>
              </a:rPr>
              <a:t>kommunal-bestyrelsesmedlem</a:t>
            </a:r>
            <a:r>
              <a:rPr lang="da-DK" altLang="da-DK" sz="1400" dirty="0" smtClean="0">
                <a:latin typeface="Arial" panose="020B0604020202020204" pitchFamily="34" charset="0"/>
                <a:cs typeface="Arial" panose="020B0604020202020204" pitchFamily="34" charset="0"/>
              </a:rPr>
              <a:t> er medlem af organisationens bestyrelse”.</a:t>
            </a:r>
          </a:p>
        </p:txBody>
      </p:sp>
    </p:spTree>
    <p:extLst>
      <p:ext uri="{BB962C8B-B14F-4D97-AF65-F5344CB8AC3E}">
        <p14:creationId xmlns:p14="http://schemas.microsoft.com/office/powerpoint/2010/main" val="3051338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2442" y="559424"/>
            <a:ext cx="8229600" cy="5715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
            </a:r>
            <a:br>
              <a:rPr lang="da-DK" altLang="da-DK" sz="1600" b="1" dirty="0" smtClean="0">
                <a:latin typeface="Arial" panose="020B0604020202020204" pitchFamily="34" charset="0"/>
                <a:cs typeface="Arial" panose="020B0604020202020204" pitchFamily="34" charset="0"/>
              </a:rPr>
            </a:br>
            <a:r>
              <a:rPr lang="da-DK" altLang="da-DK" sz="1600" b="1" dirty="0" smtClean="0">
                <a:latin typeface="Arial" panose="020B0604020202020204" pitchFamily="34" charset="0"/>
                <a:cs typeface="Arial" panose="020B0604020202020204" pitchFamily="34" charset="0"/>
              </a:rPr>
              <a:t>Den kommunalretlige modifikation  (1)</a:t>
            </a:r>
          </a:p>
        </p:txBody>
      </p:sp>
      <p:sp>
        <p:nvSpPr>
          <p:cNvPr id="3" name="Rectangle 3"/>
          <p:cNvSpPr txBox="1">
            <a:spLocks noChangeArrowheads="1"/>
          </p:cNvSpPr>
          <p:nvPr/>
        </p:nvSpPr>
        <p:spPr>
          <a:xfrm>
            <a:off x="1425492" y="1158698"/>
            <a:ext cx="6481763"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r>
              <a:rPr lang="da-DK" altLang="da-DK" sz="1400" b="1" dirty="0" smtClean="0">
                <a:latin typeface="Arial" panose="020B0604020202020204" pitchFamily="34" charset="0"/>
                <a:cs typeface="Arial" panose="020B0604020202020204" pitchFamily="34" charset="0"/>
              </a:rPr>
              <a:t>IM 1999.2</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r>
              <a:rPr lang="da-DK" altLang="da-DK" sz="1400" dirty="0" smtClean="0">
                <a:latin typeface="Arial" panose="020B0604020202020204" pitchFamily="34" charset="0"/>
                <a:cs typeface="Arial" panose="020B0604020202020204" pitchFamily="34" charset="0"/>
              </a:rPr>
              <a:t>	En kommunalbestyrelse havde udpeget et af sine medlemmer til at varetage de kommunale interesser i bestyrelsen for en selvejende balletinstitution. Institutionens bestyrelse havde herefter valgt den pågældende som formand for bestyrelsen. 	</a:t>
            </a:r>
          </a:p>
          <a:p>
            <a:pPr>
              <a:lnSpc>
                <a:spcPct val="115000"/>
              </a:lnSpc>
              <a:buFontTx/>
              <a:buNone/>
            </a:pPr>
            <a:r>
              <a:rPr lang="da-DK" altLang="da-DK" sz="1400" dirty="0">
                <a:latin typeface="Arial" panose="020B0604020202020204" pitchFamily="34" charset="0"/>
                <a:cs typeface="Arial" panose="020B0604020202020204" pitchFamily="34" charset="0"/>
              </a:rPr>
              <a:t>	 </a:t>
            </a:r>
            <a:r>
              <a:rPr lang="da-DK" altLang="da-DK" sz="1400" dirty="0" smtClean="0">
                <a:latin typeface="Arial" panose="020B0604020202020204" pitchFamily="34" charset="0"/>
                <a:cs typeface="Arial" panose="020B0604020202020204" pitchFamily="34" charset="0"/>
              </a:rPr>
              <a:t>    Kommunalbestyrelsesmedlemmet blev ikke anset for inhabil ved behandlingen af en sag om bevilling til den selvejende institution samt godkendelse af en egnsteateraftale, der var en forudsætning for statsrefusion af tilskudsbeløbet. </a:t>
            </a:r>
          </a:p>
          <a:p>
            <a:pPr>
              <a:lnSpc>
                <a:spcPct val="115000"/>
              </a:lnSpc>
              <a:buFontTx/>
              <a:buNone/>
            </a:pPr>
            <a:r>
              <a:rPr lang="da-DK" altLang="da-DK" sz="1400" dirty="0" smtClean="0">
                <a:latin typeface="Arial" panose="020B0604020202020204" pitchFamily="34" charset="0"/>
                <a:cs typeface="Arial" panose="020B0604020202020204" pitchFamily="34" charset="0"/>
              </a:rPr>
              <a:t>	     Ministeriet anførte generelt, at der i sådanne situationer ikke foreligger nogen interessekonflikt. Det forhold, at den pågældende var valgt til formand for den selvejende institutions bestyrelse, førte efter ministeriets opfattelse ”ikke til, at kommunalbestyrelsen ikke fortsat havde instruktions-beføjelser i forhold til det pågældende kommunalbestyrelsesmedlem.”</a:t>
            </a:r>
          </a:p>
        </p:txBody>
      </p:sp>
    </p:spTree>
    <p:extLst>
      <p:ext uri="{BB962C8B-B14F-4D97-AF65-F5344CB8AC3E}">
        <p14:creationId xmlns:p14="http://schemas.microsoft.com/office/powerpoint/2010/main" val="696507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908720"/>
            <a:ext cx="8229600" cy="508918"/>
          </a:xfrm>
        </p:spPr>
        <p:txBody>
          <a:bodyPr>
            <a:normAutofit/>
          </a:bodyPr>
          <a:lstStyle/>
          <a:p>
            <a:r>
              <a:rPr lang="da-DK" sz="1600" b="1" dirty="0" smtClean="0">
                <a:latin typeface="Arial" panose="020B0604020202020204" pitchFamily="34" charset="0"/>
                <a:cs typeface="Arial" panose="020B0604020202020204" pitchFamily="34" charset="0"/>
              </a:rPr>
              <a:t>Den kommunalretlige modifikation  (2)</a:t>
            </a:r>
            <a:endParaRPr lang="da-DK" sz="1600" b="1" dirty="0">
              <a:latin typeface="Arial" panose="020B0604020202020204" pitchFamily="34" charset="0"/>
              <a:cs typeface="Arial" panose="020B0604020202020204" pitchFamily="34" charset="0"/>
            </a:endParaRPr>
          </a:p>
        </p:txBody>
      </p:sp>
      <p:sp>
        <p:nvSpPr>
          <p:cNvPr id="3" name="Pladsholder til indhold 2"/>
          <p:cNvSpPr>
            <a:spLocks noGrp="1"/>
          </p:cNvSpPr>
          <p:nvPr>
            <p:ph idx="1"/>
          </p:nvPr>
        </p:nvSpPr>
        <p:spPr>
          <a:xfrm>
            <a:off x="1259632" y="2204864"/>
            <a:ext cx="6552728" cy="3921299"/>
          </a:xfrm>
        </p:spPr>
        <p:txBody>
          <a:bodyPr>
            <a:normAutofit/>
          </a:bodyPr>
          <a:lstStyle/>
          <a:p>
            <a:pPr marL="0" indent="0" algn="ctr">
              <a:buNone/>
            </a:pPr>
            <a:r>
              <a:rPr lang="da-DK" sz="1400" b="1" dirty="0" smtClean="0">
                <a:latin typeface="Arial" panose="020B0604020202020204" pitchFamily="34" charset="0"/>
                <a:cs typeface="Arial" panose="020B0604020202020204" pitchFamily="34" charset="0"/>
              </a:rPr>
              <a:t>STF 13/6 2013</a:t>
            </a:r>
          </a:p>
          <a:p>
            <a:pPr marL="0" indent="0" algn="ctr">
              <a:buNone/>
            </a:pPr>
            <a:endParaRPr lang="da-DK" sz="1400" b="1" dirty="0">
              <a:latin typeface="Arial" panose="020B0604020202020204" pitchFamily="34" charset="0"/>
              <a:cs typeface="Arial" panose="020B0604020202020204" pitchFamily="34" charset="0"/>
            </a:endParaRPr>
          </a:p>
          <a:p>
            <a:pPr marL="0" indent="0">
              <a:buNone/>
            </a:pPr>
            <a:r>
              <a:rPr lang="da-DK" sz="1400" dirty="0" smtClean="0">
                <a:latin typeface="Arial" panose="020B0604020202020204" pitchFamily="34" charset="0"/>
                <a:cs typeface="Arial" panose="020B0604020202020204" pitchFamily="34" charset="0"/>
              </a:rPr>
              <a:t>Borgmester var formand for grundejerforenings bestyrelse i hvilken han (med kommunalbestyrelsens stiltiende samtykke) repræsenterede kommunen, der som én af fire ejere af grunden ejede 45,7 %.</a:t>
            </a:r>
            <a:endParaRPr lang="da-DK" sz="1400" dirty="0">
              <a:latin typeface="Arial" panose="020B0604020202020204" pitchFamily="34" charset="0"/>
              <a:cs typeface="Arial" panose="020B0604020202020204" pitchFamily="34" charset="0"/>
            </a:endParaRPr>
          </a:p>
          <a:p>
            <a:pPr marL="0" indent="0">
              <a:buNone/>
            </a:pPr>
            <a:r>
              <a:rPr lang="da-DK" sz="1400" dirty="0" smtClean="0">
                <a:latin typeface="Arial" panose="020B0604020202020204" pitchFamily="34" charset="0"/>
                <a:cs typeface="Arial" panose="020B0604020202020204" pitchFamily="34" charset="0"/>
              </a:rPr>
              <a:t>     Borgmesteren var ikke inhabil ved kommunalbestyrelsens behandling af og afslag på grundejerforeningens ansøgning om dispensation fra lokalplan med henblik på nedrivning af fabriksskorsten.</a:t>
            </a:r>
            <a:endParaRPr lang="da-DK" sz="1400" dirty="0">
              <a:latin typeface="Arial" panose="020B0604020202020204" pitchFamily="34" charset="0"/>
              <a:cs typeface="Arial" panose="020B0604020202020204" pitchFamily="34" charset="0"/>
            </a:endParaRPr>
          </a:p>
          <a:p>
            <a:pPr marL="0" indent="0">
              <a:buNone/>
            </a:pPr>
            <a:r>
              <a:rPr lang="da-DK" sz="1400" dirty="0" smtClean="0">
                <a:latin typeface="Arial" panose="020B0604020202020204" pitchFamily="34" charset="0"/>
                <a:cs typeface="Arial" panose="020B0604020202020204" pitchFamily="34" charset="0"/>
              </a:rPr>
              <a:t>     Ej heller var han inhabil ved den senere vedtagelse af en anlægsbevilling til renovering af den bevaringsværdige skorsten.</a:t>
            </a:r>
            <a:endParaRPr lang="da-DK"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0769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692696"/>
            <a:ext cx="8229600" cy="1143000"/>
          </a:xfrm>
        </p:spPr>
        <p:txBody>
          <a:bodyPr>
            <a:normAutofit/>
          </a:bodyPr>
          <a:lstStyle/>
          <a:p>
            <a:r>
              <a:rPr lang="da-DK" sz="1600" b="1" dirty="0" smtClean="0">
                <a:latin typeface="Arial" panose="020B0604020202020204" pitchFamily="34" charset="0"/>
                <a:cs typeface="Arial" panose="020B0604020202020204" pitchFamily="34" charset="0"/>
              </a:rPr>
              <a:t>Inhabilitet ved sæde i selskabsbestyrelser</a:t>
            </a:r>
            <a:endParaRPr lang="da-DK" sz="1600" b="1" dirty="0">
              <a:latin typeface="Arial" panose="020B0604020202020204" pitchFamily="34" charset="0"/>
              <a:cs typeface="Arial" panose="020B0604020202020204" pitchFamily="34" charset="0"/>
            </a:endParaRPr>
          </a:p>
        </p:txBody>
      </p:sp>
      <p:sp>
        <p:nvSpPr>
          <p:cNvPr id="3" name="Pladsholder til indhold 2"/>
          <p:cNvSpPr>
            <a:spLocks noGrp="1"/>
          </p:cNvSpPr>
          <p:nvPr>
            <p:ph idx="1"/>
          </p:nvPr>
        </p:nvSpPr>
        <p:spPr>
          <a:xfrm>
            <a:off x="1115616" y="1844824"/>
            <a:ext cx="7128792" cy="4597971"/>
          </a:xfrm>
        </p:spPr>
        <p:txBody>
          <a:bodyPr>
            <a:normAutofit/>
          </a:bodyPr>
          <a:lstStyle/>
          <a:p>
            <a:pPr marL="0" indent="0" algn="ctr">
              <a:buNone/>
            </a:pPr>
            <a:r>
              <a:rPr lang="da-DK" sz="1400" b="1" dirty="0" smtClean="0">
                <a:latin typeface="Arial" panose="020B0604020202020204" pitchFamily="34" charset="0"/>
                <a:cs typeface="Arial" panose="020B0604020202020204" pitchFamily="34" charset="0"/>
              </a:rPr>
              <a:t>IM 1996.4</a:t>
            </a:r>
            <a:endParaRPr lang="da-DK" sz="1400" dirty="0">
              <a:latin typeface="Arial" panose="020B0604020202020204" pitchFamily="34" charset="0"/>
              <a:cs typeface="Arial" panose="020B0604020202020204" pitchFamily="34" charset="0"/>
            </a:endParaRPr>
          </a:p>
          <a:p>
            <a:pPr marL="0" indent="0">
              <a:buNone/>
            </a:pPr>
            <a:r>
              <a:rPr lang="da-DK" sz="1400" dirty="0" smtClean="0">
                <a:latin typeface="Arial" panose="020B0604020202020204" pitchFamily="34" charset="0"/>
                <a:cs typeface="Arial" panose="020B0604020202020204" pitchFamily="34" charset="0"/>
              </a:rPr>
              <a:t>……..</a:t>
            </a:r>
          </a:p>
          <a:p>
            <a:pPr marL="0" indent="0">
              <a:buNone/>
            </a:pPr>
            <a:r>
              <a:rPr lang="da-DK" sz="1400" dirty="0" smtClean="0">
                <a:latin typeface="Arial" panose="020B0604020202020204" pitchFamily="34" charset="0"/>
                <a:cs typeface="Arial" panose="020B0604020202020204" pitchFamily="34" charset="0"/>
              </a:rPr>
              <a:t>” Det kan i nogle tilfælde give anledning til tvivl, om et kommunalbestyrelsesmedlem er udpeget til bestyrelsen for en forening, en fond m.v. eller et selskab for at varetage kommunens interesser. Ved rent privatretlige selskabsformer som f.eks. aktieselskaber vil et kommunalbestyrelsesmedlem kun have begrænsede muligheder for at varetage kommunale interesser, idet almindelige selskabsretlige grundsætninger antages at udelukke, at selskabsbestyrelsen varetager andre interesser end selskabets. </a:t>
            </a:r>
            <a:br>
              <a:rPr lang="da-DK" sz="1400" dirty="0" smtClean="0">
                <a:latin typeface="Arial" panose="020B0604020202020204" pitchFamily="34" charset="0"/>
                <a:cs typeface="Arial" panose="020B0604020202020204" pitchFamily="34" charset="0"/>
              </a:rPr>
            </a:br>
            <a:r>
              <a:rPr lang="da-DK" sz="1400" dirty="0" smtClean="0">
                <a:latin typeface="Arial" panose="020B0604020202020204" pitchFamily="34" charset="0"/>
                <a:cs typeface="Arial" panose="020B0604020202020204" pitchFamily="34" charset="0"/>
              </a:rPr>
              <a:t/>
            </a:r>
            <a:br>
              <a:rPr lang="da-DK" sz="1400" dirty="0" smtClean="0">
                <a:latin typeface="Arial" panose="020B0604020202020204" pitchFamily="34" charset="0"/>
                <a:cs typeface="Arial" panose="020B0604020202020204" pitchFamily="34" charset="0"/>
              </a:rPr>
            </a:br>
            <a:r>
              <a:rPr lang="da-DK" sz="1400" dirty="0" smtClean="0">
                <a:latin typeface="Arial" panose="020B0604020202020204" pitchFamily="34" charset="0"/>
                <a:cs typeface="Arial" panose="020B0604020202020204" pitchFamily="34" charset="0"/>
              </a:rPr>
              <a:t>Den før omtalte modifikation af de almindelige inhabilitetsregler vil derfor formentlig ikke finde anvendelse på kommunalbestyrelsesmedlemmer, der er valgt af </a:t>
            </a:r>
            <a:r>
              <a:rPr lang="da-DK" sz="1400" dirty="0" err="1" smtClean="0">
                <a:latin typeface="Arial" panose="020B0604020202020204" pitchFamily="34" charset="0"/>
                <a:cs typeface="Arial" panose="020B0604020202020204" pitchFamily="34" charset="0"/>
              </a:rPr>
              <a:t>kommunal-bestyrelsen</a:t>
            </a:r>
            <a:r>
              <a:rPr lang="da-DK" sz="1400" dirty="0" smtClean="0">
                <a:latin typeface="Arial" panose="020B0604020202020204" pitchFamily="34" charset="0"/>
                <a:cs typeface="Arial" panose="020B0604020202020204" pitchFamily="34" charset="0"/>
              </a:rPr>
              <a:t> som medlemmer af bestyrelsen for et aktieselskab. ”</a:t>
            </a:r>
          </a:p>
          <a:p>
            <a:pPr marL="0" indent="0">
              <a:buNone/>
            </a:pPr>
            <a:r>
              <a:rPr lang="da-DK" sz="1400" dirty="0" smtClean="0">
                <a:latin typeface="Arial" panose="020B0604020202020204" pitchFamily="34" charset="0"/>
                <a:cs typeface="Arial" panose="020B0604020202020204" pitchFamily="34" charset="0"/>
              </a:rPr>
              <a:t>…..</a:t>
            </a:r>
          </a:p>
          <a:p>
            <a:pPr marL="0" indent="0">
              <a:buNone/>
            </a:pPr>
            <a:r>
              <a:rPr lang="da-DK" sz="1400" b="1" dirty="0" smtClean="0">
                <a:latin typeface="Arial" panose="020B0604020202020204" pitchFamily="34" charset="0"/>
                <a:cs typeface="Arial" panose="020B0604020202020204" pitchFamily="34" charset="0"/>
              </a:rPr>
              <a:t/>
            </a:r>
            <a:br>
              <a:rPr lang="da-DK" sz="1400" b="1" dirty="0" smtClean="0">
                <a:latin typeface="Arial" panose="020B0604020202020204" pitchFamily="34" charset="0"/>
                <a:cs typeface="Arial" panose="020B0604020202020204" pitchFamily="34" charset="0"/>
              </a:rPr>
            </a:br>
            <a:endParaRPr lang="da-DK"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8741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980728"/>
            <a:ext cx="8229600" cy="43691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t>Tilsynsmyndighedens ændrede retsopfattelse</a:t>
            </a:r>
          </a:p>
        </p:txBody>
      </p:sp>
      <p:sp>
        <p:nvSpPr>
          <p:cNvPr id="3" name="Rectangle 3"/>
          <p:cNvSpPr txBox="1">
            <a:spLocks noChangeArrowheads="1"/>
          </p:cNvSpPr>
          <p:nvPr/>
        </p:nvSpPr>
        <p:spPr>
          <a:xfrm>
            <a:off x="1403648" y="957373"/>
            <a:ext cx="6336704" cy="481399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endParaRPr lang="da-DK" altLang="da-DK" sz="1400" b="1" dirty="0" smtClean="0">
              <a:latin typeface="Arial" panose="020B0604020202020204" pitchFamily="34" charset="0"/>
              <a:cs typeface="Arial" panose="020B0604020202020204" pitchFamily="34" charset="0"/>
            </a:endParaRPr>
          </a:p>
          <a:p>
            <a:pPr algn="ctr">
              <a:lnSpc>
                <a:spcPct val="115000"/>
              </a:lnSpc>
              <a:buFontTx/>
              <a:buNone/>
            </a:pPr>
            <a:r>
              <a:rPr lang="da-DK" altLang="da-DK" sz="1400" b="1" dirty="0" smtClean="0">
                <a:latin typeface="Arial" panose="020B0604020202020204" pitchFamily="34" charset="0"/>
                <a:cs typeface="Arial" panose="020B0604020202020204" pitchFamily="34" charset="0"/>
              </a:rPr>
              <a:t>IM 2007.3</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r>
              <a:rPr lang="da-DK" altLang="da-DK" sz="1400" dirty="0" smtClean="0">
                <a:latin typeface="Arial" panose="020B0604020202020204" pitchFamily="34" charset="0"/>
                <a:cs typeface="Arial" panose="020B0604020202020204" pitchFamily="34" charset="0"/>
              </a:rPr>
              <a:t>	I en udtalelse til statsforvaltningerne instrueres de om fremover at lægge til grund, at der ikke i almindelighed (bortset fra visse nærmere opregnede typetilfælde</a:t>
            </a:r>
            <a:r>
              <a:rPr lang="da-DK" altLang="da-DK" sz="1400" b="1" dirty="0" smtClean="0">
                <a:latin typeface="Arial" panose="020B0604020202020204" pitchFamily="34" charset="0"/>
                <a:cs typeface="Arial" panose="020B0604020202020204" pitchFamily="34" charset="0"/>
              </a:rPr>
              <a:t>*</a:t>
            </a:r>
            <a:r>
              <a:rPr lang="da-DK" altLang="da-DK" sz="1400" dirty="0" smtClean="0">
                <a:latin typeface="Arial" panose="020B0604020202020204" pitchFamily="34" charset="0"/>
                <a:cs typeface="Arial" panose="020B0604020202020204" pitchFamily="34" charset="0"/>
              </a:rPr>
              <a:t>) foreligger inhabilitet hos et kommunalbestyrelsesmedlem eller en kommunal ansat, når kommunalbestyrelsen eller den kommunale forvaltning behandler en sag vedrørende et aktie- eller anpartsselskab, hvis bestyrelse vedkommende er medlem af som følge af udpegning eller indstilling af kommunen.</a:t>
            </a:r>
          </a:p>
          <a:p>
            <a:pPr>
              <a:lnSpc>
                <a:spcPct val="115000"/>
              </a:lnSpc>
              <a:buFontTx/>
              <a:buNone/>
            </a:pPr>
            <a:r>
              <a:rPr lang="da-DK" altLang="da-DK" sz="1400" dirty="0" smtClean="0">
                <a:latin typeface="Arial" panose="020B0604020202020204" pitchFamily="34" charset="0"/>
                <a:cs typeface="Arial" panose="020B0604020202020204" pitchFamily="34" charset="0"/>
              </a:rPr>
              <a:t> </a:t>
            </a:r>
          </a:p>
          <a:p>
            <a:pPr>
              <a:lnSpc>
                <a:spcPct val="115000"/>
              </a:lnSpc>
              <a:buFontTx/>
              <a:buNone/>
            </a:pPr>
            <a:r>
              <a:rPr lang="da-DK" altLang="da-DK" sz="1400" dirty="0" smtClean="0">
                <a:latin typeface="Arial" panose="020B0604020202020204" pitchFamily="34" charset="0"/>
                <a:cs typeface="Arial" panose="020B0604020202020204" pitchFamily="34" charset="0"/>
              </a:rPr>
              <a:t>	        _________________________</a:t>
            </a:r>
          </a:p>
          <a:p>
            <a:pPr marL="0" indent="0">
              <a:buFont typeface="Arial" panose="020B0604020202020204" pitchFamily="34" charset="0"/>
              <a:buNone/>
            </a:pPr>
            <a:r>
              <a:rPr lang="da-DK" altLang="da-DK" sz="1200" dirty="0" smtClean="0">
                <a:latin typeface="Arial" panose="020B0604020202020204" pitchFamily="34" charset="0"/>
                <a:cs typeface="Arial" panose="020B0604020202020204" pitchFamily="34" charset="0"/>
              </a:rPr>
              <a:t>                </a:t>
            </a:r>
            <a:r>
              <a:rPr lang="da-DK" altLang="da-DK" sz="1400" b="1" dirty="0" smtClean="0">
                <a:latin typeface="Arial" panose="020B0604020202020204" pitchFamily="34" charset="0"/>
                <a:cs typeface="Arial" panose="020B0604020202020204" pitchFamily="34" charset="0"/>
              </a:rPr>
              <a:t> *</a:t>
            </a:r>
            <a:r>
              <a:rPr lang="da-DK" altLang="da-DK" sz="1200" dirty="0" smtClean="0">
                <a:latin typeface="Arial" panose="020B0604020202020204" pitchFamily="34" charset="0"/>
                <a:cs typeface="Arial" panose="020B0604020202020204" pitchFamily="34" charset="0"/>
              </a:rPr>
              <a:t>	</a:t>
            </a:r>
            <a:r>
              <a:rPr lang="da-DK" altLang="da-DK" sz="1300" dirty="0" smtClean="0">
                <a:latin typeface="Arial" panose="020B0604020202020204" pitchFamily="34" charset="0"/>
                <a:cs typeface="Arial" panose="020B0604020202020204" pitchFamily="34" charset="0"/>
              </a:rPr>
              <a:t>-  Kommunalbestyrelsesmedlem er formand i selskabsbestyrelsen.</a:t>
            </a:r>
          </a:p>
          <a:p>
            <a:pPr marL="0" indent="0">
              <a:buFont typeface="Arial" panose="020B0604020202020204" pitchFamily="34" charset="0"/>
              <a:buNone/>
            </a:pPr>
            <a:r>
              <a:rPr lang="da-DK" altLang="da-DK" sz="1300" dirty="0" smtClean="0">
                <a:latin typeface="Arial" panose="020B0604020202020204" pitchFamily="34" charset="0"/>
                <a:cs typeface="Arial" panose="020B0604020202020204" pitchFamily="34" charset="0"/>
              </a:rPr>
              <a:t>	-  Privatretlige retshandler.</a:t>
            </a:r>
          </a:p>
          <a:p>
            <a:pPr marL="0" indent="0">
              <a:buFont typeface="Arial" panose="020B0604020202020204" pitchFamily="34" charset="0"/>
              <a:buNone/>
            </a:pPr>
            <a:r>
              <a:rPr lang="da-DK" altLang="da-DK" sz="1300" dirty="0" smtClean="0">
                <a:latin typeface="Arial" panose="020B0604020202020204" pitchFamily="34" charset="0"/>
                <a:cs typeface="Arial" panose="020B0604020202020204" pitchFamily="34" charset="0"/>
              </a:rPr>
              <a:t>	-  Kommunalbestyrelsen udøver kontrol eller tilsyn.</a:t>
            </a:r>
          </a:p>
          <a:p>
            <a:pPr marL="0" indent="0">
              <a:buFont typeface="Arial" panose="020B0604020202020204" pitchFamily="34" charset="0"/>
              <a:buNone/>
            </a:pPr>
            <a:r>
              <a:rPr lang="da-DK" altLang="da-DK" sz="1300" dirty="0" smtClean="0">
                <a:latin typeface="Arial" panose="020B0604020202020204" pitchFamily="34" charset="0"/>
                <a:cs typeface="Arial" panose="020B0604020202020204" pitchFamily="34" charset="0"/>
              </a:rPr>
              <a:t>	-  Stillingtagen til bestyrelsesmedlemmets eventuelle forsømmelser.</a:t>
            </a:r>
          </a:p>
          <a:p>
            <a:pPr>
              <a:lnSpc>
                <a:spcPct val="115000"/>
              </a:lnSpc>
              <a:buFontTx/>
              <a:buNone/>
            </a:pPr>
            <a:endParaRPr lang="da-DK" altLang="da-DK" sz="1400" dirty="0" smtClean="0"/>
          </a:p>
        </p:txBody>
      </p:sp>
    </p:spTree>
    <p:extLst>
      <p:ext uri="{BB962C8B-B14F-4D97-AF65-F5344CB8AC3E}">
        <p14:creationId xmlns:p14="http://schemas.microsoft.com/office/powerpoint/2010/main" val="2322538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836712"/>
            <a:ext cx="8229600" cy="58092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err="1" smtClean="0"/>
              <a:t>Erhversdrivende</a:t>
            </a:r>
            <a:r>
              <a:rPr lang="da-DK" altLang="da-DK" sz="1600" b="1" dirty="0" smtClean="0"/>
              <a:t> selskaber</a:t>
            </a:r>
            <a:br>
              <a:rPr lang="da-DK" altLang="da-DK" sz="1600" b="1" dirty="0" smtClean="0"/>
            </a:br>
            <a:r>
              <a:rPr lang="da-DK" altLang="da-DK" sz="1600" b="1" dirty="0" smtClean="0"/>
              <a:t>praksisændring  -  argumenter</a:t>
            </a:r>
          </a:p>
        </p:txBody>
      </p:sp>
      <p:sp>
        <p:nvSpPr>
          <p:cNvPr id="3" name="Rectangle 3"/>
          <p:cNvSpPr txBox="1">
            <a:spLocks noChangeArrowheads="1"/>
          </p:cNvSpPr>
          <p:nvPr/>
        </p:nvSpPr>
        <p:spPr>
          <a:xfrm>
            <a:off x="1692275" y="1600200"/>
            <a:ext cx="5832475"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09600" indent="-609600">
              <a:buFontTx/>
              <a:buAutoNum type="arabicParenR"/>
            </a:pPr>
            <a:endParaRPr lang="da-DK" altLang="da-DK" sz="1400" b="1" dirty="0" smtClean="0"/>
          </a:p>
          <a:p>
            <a:pPr marL="609600" indent="-609600">
              <a:buFontTx/>
              <a:buAutoNum type="arabicParenR"/>
            </a:pPr>
            <a:endParaRPr lang="da-DK" altLang="da-DK" sz="1400" b="1" dirty="0" smtClean="0"/>
          </a:p>
          <a:p>
            <a:pPr marL="609600" indent="-609600">
              <a:buFontTx/>
              <a:buAutoNum type="arabicParenR"/>
            </a:pPr>
            <a:endParaRPr lang="da-DK" altLang="da-DK" sz="1400" b="1" dirty="0" smtClean="0"/>
          </a:p>
          <a:p>
            <a:pPr marL="609600" indent="-609600">
              <a:buFontTx/>
              <a:buAutoNum type="arabicParenR"/>
            </a:pPr>
            <a:endParaRPr lang="da-DK" altLang="da-DK" sz="1400" b="1" dirty="0" smtClean="0"/>
          </a:p>
          <a:p>
            <a:pPr marL="609600" indent="-609600">
              <a:buFontTx/>
              <a:buAutoNum type="arabicParenR"/>
            </a:pPr>
            <a:r>
              <a:rPr lang="da-DK" altLang="da-DK" sz="1400" b="1" dirty="0" smtClean="0"/>
              <a:t>Forvaltningslovens forarbejder</a:t>
            </a:r>
          </a:p>
          <a:p>
            <a:pPr marL="609600" indent="-609600">
              <a:buFontTx/>
              <a:buAutoNum type="arabicParenR"/>
            </a:pPr>
            <a:endParaRPr lang="da-DK" altLang="da-DK" sz="1400" b="1" dirty="0" smtClean="0"/>
          </a:p>
          <a:p>
            <a:pPr marL="609600" indent="-609600">
              <a:buFontTx/>
              <a:buAutoNum type="arabicParenR"/>
            </a:pPr>
            <a:r>
              <a:rPr lang="da-DK" altLang="da-DK" sz="1400" b="1" dirty="0" smtClean="0"/>
              <a:t>Loyalitetsforpligtelsen over for selskabet gælder kun beslutninger der træffes i selskabsbestyrelsen</a:t>
            </a:r>
          </a:p>
          <a:p>
            <a:pPr marL="609600" indent="-609600">
              <a:buFontTx/>
              <a:buAutoNum type="arabicParenR"/>
            </a:pPr>
            <a:endParaRPr lang="da-DK" altLang="da-DK" sz="1400" b="1" dirty="0" smtClean="0"/>
          </a:p>
          <a:p>
            <a:pPr marL="609600" indent="-609600">
              <a:buFontTx/>
              <a:buAutoNum type="arabicParenR"/>
            </a:pPr>
            <a:r>
              <a:rPr lang="da-DK" altLang="da-DK" sz="1400" b="1" dirty="0" smtClean="0"/>
              <a:t>Parallelitet til det statslige område</a:t>
            </a:r>
          </a:p>
        </p:txBody>
      </p:sp>
    </p:spTree>
    <p:extLst>
      <p:ext uri="{BB962C8B-B14F-4D97-AF65-F5344CB8AC3E}">
        <p14:creationId xmlns:p14="http://schemas.microsoft.com/office/powerpoint/2010/main" val="89455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052736"/>
            <a:ext cx="8229600" cy="65293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t>Myndighedsinhabilitet</a:t>
            </a:r>
          </a:p>
        </p:txBody>
      </p:sp>
      <p:sp>
        <p:nvSpPr>
          <p:cNvPr id="3" name="Rectangle 3"/>
          <p:cNvSpPr txBox="1">
            <a:spLocks noChangeArrowheads="1"/>
          </p:cNvSpPr>
          <p:nvPr/>
        </p:nvSpPr>
        <p:spPr>
          <a:xfrm>
            <a:off x="971550" y="1772816"/>
            <a:ext cx="7200900" cy="435334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15000"/>
              </a:lnSpc>
              <a:buFontTx/>
              <a:buNone/>
            </a:pPr>
            <a:endParaRPr lang="da-DK" altLang="da-DK" sz="1400" b="1" dirty="0" smtClean="0"/>
          </a:p>
          <a:p>
            <a:pPr>
              <a:lnSpc>
                <a:spcPct val="115000"/>
              </a:lnSpc>
              <a:buFontTx/>
              <a:buNone/>
            </a:pPr>
            <a:endParaRPr lang="da-DK" altLang="da-DK" sz="1400" b="1" dirty="0" smtClean="0"/>
          </a:p>
          <a:p>
            <a:pPr algn="ctr">
              <a:lnSpc>
                <a:spcPct val="115000"/>
              </a:lnSpc>
              <a:buFontTx/>
              <a:buNone/>
            </a:pPr>
            <a:r>
              <a:rPr lang="da-DK" altLang="da-DK" sz="1400" b="1" dirty="0" smtClean="0"/>
              <a:t>Lovforslagsbemærkningerne til forvaltningsloven: </a:t>
            </a:r>
          </a:p>
          <a:p>
            <a:pPr>
              <a:lnSpc>
                <a:spcPct val="115000"/>
              </a:lnSpc>
              <a:buFontTx/>
              <a:buNone/>
            </a:pPr>
            <a:endParaRPr lang="da-DK" altLang="da-DK" sz="1400" b="1" dirty="0" smtClean="0"/>
          </a:p>
          <a:p>
            <a:pPr>
              <a:lnSpc>
                <a:spcPct val="115000"/>
              </a:lnSpc>
              <a:buFontTx/>
              <a:buNone/>
            </a:pPr>
            <a:r>
              <a:rPr lang="da-DK" altLang="da-DK" sz="1400" b="1" dirty="0" smtClean="0"/>
              <a:t>	…  “tilfælde, hvor myndigheden som sådan kan befinde sig i en interessekollision, f.eks. hvis der indgives ansøgning til et amt om fri proces til gennemførelse af retssag mod amtet selv”. </a:t>
            </a:r>
          </a:p>
          <a:p>
            <a:pPr>
              <a:lnSpc>
                <a:spcPct val="115000"/>
              </a:lnSpc>
              <a:buFontTx/>
              <a:buNone/>
            </a:pPr>
            <a:endParaRPr lang="da-DK" altLang="da-DK" sz="1400" b="1" dirty="0" smtClean="0"/>
          </a:p>
          <a:p>
            <a:pPr>
              <a:lnSpc>
                <a:spcPct val="115000"/>
              </a:lnSpc>
              <a:buFontTx/>
              <a:buNone/>
            </a:pPr>
            <a:r>
              <a:rPr lang="da-DK" altLang="da-DK" sz="1400" b="1" dirty="0"/>
              <a:t>	</a:t>
            </a:r>
            <a:r>
              <a:rPr lang="da-DK" altLang="da-DK" sz="1400" b="1" dirty="0" smtClean="0"/>
              <a:t>-  </a:t>
            </a:r>
            <a:r>
              <a:rPr lang="da-DK" altLang="da-DK" sz="1400" dirty="0" smtClean="0"/>
              <a:t>det anføres herved, at </a:t>
            </a:r>
            <a:r>
              <a:rPr lang="da-DK" altLang="da-DK" sz="1400" b="1" dirty="0" smtClean="0"/>
              <a:t>denne problemstilling ikke egner sig til en almindelig lovmæssig regulering inden for forvaltningslovens rammer.</a:t>
            </a:r>
            <a:r>
              <a:rPr lang="da-DK" altLang="da-DK" sz="1400" dirty="0" smtClean="0"/>
              <a:t> </a:t>
            </a:r>
          </a:p>
          <a:p>
            <a:pPr>
              <a:lnSpc>
                <a:spcPct val="115000"/>
              </a:lnSpc>
              <a:buFontTx/>
              <a:buNone/>
            </a:pPr>
            <a:endParaRPr lang="da-DK" altLang="da-DK" sz="1400" dirty="0" smtClean="0"/>
          </a:p>
          <a:p>
            <a:pPr>
              <a:lnSpc>
                <a:spcPct val="115000"/>
              </a:lnSpc>
              <a:buFontTx/>
              <a:buNone/>
            </a:pPr>
            <a:endParaRPr lang="da-DK" altLang="da-DK" sz="1400" dirty="0" smtClean="0"/>
          </a:p>
          <a:p>
            <a:pPr algn="ctr">
              <a:lnSpc>
                <a:spcPct val="115000"/>
              </a:lnSpc>
              <a:buFontTx/>
              <a:buNone/>
            </a:pPr>
            <a:endParaRPr lang="da-DK" altLang="da-DK" sz="1400" b="1" dirty="0" smtClean="0"/>
          </a:p>
        </p:txBody>
      </p:sp>
    </p:spTree>
    <p:extLst>
      <p:ext uri="{BB962C8B-B14F-4D97-AF65-F5344CB8AC3E}">
        <p14:creationId xmlns:p14="http://schemas.microsoft.com/office/powerpoint/2010/main" val="2786972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259632" y="2276872"/>
            <a:ext cx="6912768" cy="369332"/>
          </a:xfrm>
          <a:prstGeom prst="rect">
            <a:avLst/>
          </a:prstGeom>
        </p:spPr>
        <p:txBody>
          <a:bodyPr wrap="square">
            <a:spAutoFit/>
          </a:bodyPr>
          <a:lstStyle/>
          <a:p>
            <a:r>
              <a:rPr lang="da-DK" b="1" dirty="0"/>
              <a:t> </a:t>
            </a:r>
            <a:endParaRPr lang="da-DK" dirty="0"/>
          </a:p>
        </p:txBody>
      </p:sp>
      <p:sp>
        <p:nvSpPr>
          <p:cNvPr id="3" name="Titel 2"/>
          <p:cNvSpPr>
            <a:spLocks noGrp="1"/>
          </p:cNvSpPr>
          <p:nvPr>
            <p:ph type="title"/>
          </p:nvPr>
        </p:nvSpPr>
        <p:spPr/>
        <p:txBody>
          <a:bodyPr>
            <a:normAutofit/>
          </a:bodyPr>
          <a:lstStyle/>
          <a:p>
            <a:r>
              <a:rPr lang="da-DK" sz="1600" b="1" dirty="0" smtClean="0">
                <a:latin typeface="Arial" panose="020B0604020202020204" pitchFamily="34" charset="0"/>
                <a:cs typeface="Arial" panose="020B0604020202020204" pitchFamily="34" charset="0"/>
              </a:rPr>
              <a:t>Myndighedsinhabilitet</a:t>
            </a:r>
            <a:endParaRPr lang="da-DK" sz="1600" b="1" dirty="0">
              <a:latin typeface="Arial" panose="020B0604020202020204" pitchFamily="34" charset="0"/>
              <a:cs typeface="Arial" panose="020B0604020202020204" pitchFamily="34" charset="0"/>
            </a:endParaRPr>
          </a:p>
        </p:txBody>
      </p:sp>
      <p:sp>
        <p:nvSpPr>
          <p:cNvPr id="4" name="Pladsholder til indhold 3"/>
          <p:cNvSpPr>
            <a:spLocks noGrp="1"/>
          </p:cNvSpPr>
          <p:nvPr>
            <p:ph idx="1"/>
          </p:nvPr>
        </p:nvSpPr>
        <p:spPr>
          <a:xfrm>
            <a:off x="1043608" y="2132856"/>
            <a:ext cx="7128792" cy="3993307"/>
          </a:xfrm>
        </p:spPr>
        <p:txBody>
          <a:bodyPr>
            <a:normAutofit/>
          </a:bodyPr>
          <a:lstStyle/>
          <a:p>
            <a:pPr marL="0" indent="0" algn="ctr">
              <a:buNone/>
            </a:pPr>
            <a:r>
              <a:rPr lang="da-DK" sz="1600" b="1" dirty="0"/>
              <a:t>FOB 2015-6</a:t>
            </a:r>
            <a:endParaRPr lang="da-DK" sz="1600" dirty="0"/>
          </a:p>
          <a:p>
            <a:pPr marL="0" indent="0">
              <a:buNone/>
            </a:pPr>
            <a:r>
              <a:rPr lang="da-DK" sz="1400" b="1" dirty="0"/>
              <a:t> </a:t>
            </a:r>
            <a:endParaRPr lang="da-DK" sz="1400" dirty="0"/>
          </a:p>
          <a:p>
            <a:pPr marL="0" indent="0">
              <a:buNone/>
            </a:pPr>
            <a:r>
              <a:rPr lang="da-DK" sz="1400" dirty="0"/>
              <a:t>En ansat i Ankestyrelsen, der var blevet afskediget, klagede til Ligebehandlingsnævnet under henvisning til aldersdiskrimination. </a:t>
            </a:r>
          </a:p>
          <a:p>
            <a:pPr marL="0" indent="0">
              <a:buNone/>
            </a:pPr>
            <a:r>
              <a:rPr lang="da-DK" sz="1400" dirty="0"/>
              <a:t> </a:t>
            </a:r>
            <a:endParaRPr lang="da-DK" sz="1000" dirty="0"/>
          </a:p>
          <a:p>
            <a:pPr marL="0" indent="0">
              <a:buNone/>
            </a:pPr>
            <a:r>
              <a:rPr lang="da-DK" sz="1400" dirty="0"/>
              <a:t>Efter ligebehandlingsnævnsloven stiller Ankestyrelsen sekretariat til rådighed for Ligebehandlingsnævnet.</a:t>
            </a:r>
          </a:p>
          <a:p>
            <a:pPr marL="0" indent="0">
              <a:buNone/>
            </a:pPr>
            <a:r>
              <a:rPr lang="da-DK" sz="1400" dirty="0"/>
              <a:t> </a:t>
            </a:r>
            <a:r>
              <a:rPr lang="da-DK" sz="1000" dirty="0"/>
              <a:t> </a:t>
            </a:r>
          </a:p>
          <a:p>
            <a:pPr marL="0" indent="0">
              <a:buNone/>
            </a:pPr>
            <a:r>
              <a:rPr lang="da-DK" sz="1400" dirty="0"/>
              <a:t>Efter ombudsmandens opfattelse forelå der myndighedsinhabilitet, idet Ankestyrelsen havde varetaget sekretariatsbetjeningen af Ligebehandlingsnævnet i en sag, hvor styrelsen samtidig </a:t>
            </a:r>
            <a:r>
              <a:rPr lang="da-DK" sz="1400" dirty="0" smtClean="0"/>
              <a:t>selv var </a:t>
            </a:r>
            <a:r>
              <a:rPr lang="da-DK" sz="1400" dirty="0"/>
              <a:t>part. Ligebehandlingsnævnet burde derfor have overvejet mulighederne for substitution af Ankestyrelsens sekretariatsbetjening. </a:t>
            </a:r>
          </a:p>
          <a:p>
            <a:pPr marL="0" indent="0">
              <a:buNone/>
            </a:pPr>
            <a:endParaRPr lang="da-DK"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8725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692696"/>
            <a:ext cx="8229600" cy="72494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Kommunal myndighedsinhabilitet </a:t>
            </a:r>
            <a:br>
              <a:rPr lang="da-DK" altLang="da-DK" sz="1600" b="1" dirty="0" smtClean="0">
                <a:latin typeface="Arial" panose="020B0604020202020204" pitchFamily="34" charset="0"/>
                <a:cs typeface="Arial" panose="020B0604020202020204" pitchFamily="34" charset="0"/>
              </a:rPr>
            </a:br>
            <a:endParaRPr lang="da-DK" altLang="da-DK" sz="1600" b="1" dirty="0" smtClean="0">
              <a:latin typeface="Arial" panose="020B0604020202020204" pitchFamily="34" charset="0"/>
              <a:cs typeface="Arial" panose="020B0604020202020204" pitchFamily="34" charset="0"/>
            </a:endParaRPr>
          </a:p>
        </p:txBody>
      </p:sp>
      <p:sp>
        <p:nvSpPr>
          <p:cNvPr id="3" name="Rectangle 3"/>
          <p:cNvSpPr txBox="1">
            <a:spLocks noChangeArrowheads="1"/>
          </p:cNvSpPr>
          <p:nvPr/>
        </p:nvSpPr>
        <p:spPr>
          <a:xfrm>
            <a:off x="900113" y="1600200"/>
            <a:ext cx="69850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15000"/>
              </a:lnSpc>
              <a:buFontTx/>
              <a:buNone/>
            </a:pPr>
            <a:r>
              <a:rPr lang="da-DK" altLang="da-DK" sz="1400" b="1" dirty="0" smtClean="0">
                <a:latin typeface="Arial" panose="020B0604020202020204" pitchFamily="34" charset="0"/>
                <a:cs typeface="Arial" panose="020B0604020202020204" pitchFamily="34" charset="0"/>
              </a:rPr>
              <a:t>FO 2004-965-933</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r>
              <a:rPr lang="da-DK" altLang="da-DK" sz="1400" dirty="0" smtClean="0">
                <a:latin typeface="Arial" panose="020B0604020202020204" pitchFamily="34" charset="0"/>
                <a:cs typeface="Arial" panose="020B0604020202020204" pitchFamily="34" charset="0"/>
              </a:rPr>
              <a:t>	Med udgangspunkt i behandlingen af en konkret sag, hvor Københavns Kommune havde truffet afgørelse om ikke at udstede påbud om afhjælpende foranstaltninger efter miljøbeskyttelsesloven i forbindelse med klage over støj fra et kommunalt fritidshjem, rettede ombudsmanden henvendelse til Folketingets Retsudvalg og Kommunaludvalg og gjorde opmærksom på, at der i forbindelse med lovforslagene til den kommunale strukturreform ville ske en væsentlig udvidelse af området for myndighedsinhabilitet. </a:t>
            </a:r>
          </a:p>
          <a:p>
            <a:pPr>
              <a:lnSpc>
                <a:spcPct val="115000"/>
              </a:lnSpc>
              <a:buFontTx/>
              <a:buNone/>
            </a:pPr>
            <a:r>
              <a:rPr lang="da-DK" altLang="da-DK" sz="1400" dirty="0" smtClean="0">
                <a:latin typeface="Arial" panose="020B0604020202020204" pitchFamily="34" charset="0"/>
                <a:cs typeface="Arial" panose="020B0604020202020204" pitchFamily="34" charset="0"/>
              </a:rPr>
              <a:t>	     	Hidtil var det således, at amtsrådet godkendte og førte tilsyn med de kommunale virksomheder, medens kommunalbestyrelsen udøvede samme beføjelser i forhold til de amtslige virksomheder. Med amternes nedlæggelse blev hovedparten af den konkrete myndighedsudøvelse vedrørende miljøbeskyttelsesloven overført til kommunerne.</a:t>
            </a:r>
          </a:p>
          <a:p>
            <a:pPr>
              <a:lnSpc>
                <a:spcPct val="115000"/>
              </a:lnSpc>
              <a:buFontTx/>
              <a:buNone/>
            </a:pPr>
            <a:r>
              <a:rPr lang="da-DK" altLang="da-DK" sz="1400" dirty="0" smtClean="0">
                <a:latin typeface="Arial" panose="020B0604020202020204" pitchFamily="34" charset="0"/>
                <a:cs typeface="Arial" panose="020B0604020202020204" pitchFamily="34" charset="0"/>
              </a:rPr>
              <a:t>	   	Henvendelsen førte til visse ændringer i de pågældende lovforslag. </a:t>
            </a:r>
          </a:p>
        </p:txBody>
      </p:sp>
    </p:spTree>
    <p:extLst>
      <p:ext uri="{BB962C8B-B14F-4D97-AF65-F5344CB8AC3E}">
        <p14:creationId xmlns:p14="http://schemas.microsoft.com/office/powerpoint/2010/main" val="2378476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04825"/>
            <a:ext cx="8229600" cy="585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Højrepil 3"/>
          <p:cNvSpPr/>
          <p:nvPr/>
        </p:nvSpPr>
        <p:spPr>
          <a:xfrm>
            <a:off x="4211960" y="1069312"/>
            <a:ext cx="231989" cy="457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561576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846138"/>
            <a:ext cx="8229600" cy="5715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Kollegiale myndigheder:</a:t>
            </a:r>
          </a:p>
          <a:p>
            <a:r>
              <a:rPr lang="da-DK" altLang="da-DK" sz="1600" b="1" dirty="0" smtClean="0">
                <a:latin typeface="Arial" panose="020B0604020202020204" pitchFamily="34" charset="0"/>
                <a:cs typeface="Arial" panose="020B0604020202020204" pitchFamily="34" charset="0"/>
              </a:rPr>
              <a:t/>
            </a:r>
            <a:br>
              <a:rPr lang="da-DK" altLang="da-DK" sz="1600" b="1" dirty="0" smtClean="0">
                <a:latin typeface="Arial" panose="020B0604020202020204" pitchFamily="34" charset="0"/>
                <a:cs typeface="Arial" panose="020B0604020202020204" pitchFamily="34" charset="0"/>
              </a:rPr>
            </a:br>
            <a:r>
              <a:rPr lang="da-DK" altLang="da-DK" sz="1600" b="1" dirty="0" smtClean="0">
                <a:latin typeface="Arial" panose="020B0604020202020204" pitchFamily="34" charset="0"/>
                <a:cs typeface="Arial" panose="020B0604020202020204" pitchFamily="34" charset="0"/>
              </a:rPr>
              <a:t>Leders inhabilitet        ÷ Myndighedsinhabilitet</a:t>
            </a:r>
          </a:p>
        </p:txBody>
      </p:sp>
      <p:sp>
        <p:nvSpPr>
          <p:cNvPr id="3" name="Rectangle 3"/>
          <p:cNvSpPr txBox="1">
            <a:spLocks noChangeArrowheads="1"/>
          </p:cNvSpPr>
          <p:nvPr/>
        </p:nvSpPr>
        <p:spPr>
          <a:xfrm>
            <a:off x="1547813" y="1600200"/>
            <a:ext cx="6048375"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r>
              <a:rPr lang="da-DK" altLang="da-DK" sz="1400" b="1" dirty="0" err="1" smtClean="0">
                <a:latin typeface="Arial" panose="020B0604020202020204" pitchFamily="34" charset="0"/>
                <a:cs typeface="Arial" panose="020B0604020202020204" pitchFamily="34" charset="0"/>
              </a:rPr>
              <a:t>UfR</a:t>
            </a:r>
            <a:r>
              <a:rPr lang="da-DK" altLang="da-DK" sz="1400" b="1" dirty="0" smtClean="0">
                <a:latin typeface="Arial" panose="020B0604020202020204" pitchFamily="34" charset="0"/>
                <a:cs typeface="Arial" panose="020B0604020202020204" pitchFamily="34" charset="0"/>
              </a:rPr>
              <a:t> 2009.2706 H</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r>
              <a:rPr lang="da-DK" altLang="da-DK" sz="1400" dirty="0" smtClean="0">
                <a:latin typeface="Arial" panose="020B0604020202020204" pitchFamily="34" charset="0"/>
                <a:cs typeface="Arial" panose="020B0604020202020204" pitchFamily="34" charset="0"/>
              </a:rPr>
              <a:t>	Formanden for Hovedstadens Udviklingsråd undlod som inhabil at deltage i behandlingen og vedtagelsen af et regionplantillæg, hvor et energiselskab fik tilladelse til at opstille to demonstrations-havvindmøller, idet han tillige var medlem af energiselskabets bestyrelse. </a:t>
            </a:r>
          </a:p>
          <a:p>
            <a:pPr>
              <a:lnSpc>
                <a:spcPct val="115000"/>
              </a:lnSpc>
              <a:buFontTx/>
              <a:buNone/>
            </a:pPr>
            <a:r>
              <a:rPr lang="da-DK" altLang="da-DK" sz="1400" dirty="0" smtClean="0">
                <a:latin typeface="Arial" panose="020B0604020202020204" pitchFamily="34" charset="0"/>
                <a:cs typeface="Arial" panose="020B0604020202020204" pitchFamily="34" charset="0"/>
              </a:rPr>
              <a:t>		Under et efterfølgende sagsanlæg blev det blandt andet gjort gældende, at hele rådet som kollegial myndighed var inhabilt på grund af formandens inhabilitet. Dette blev afvist.</a:t>
            </a:r>
          </a:p>
        </p:txBody>
      </p:sp>
      <p:sp>
        <p:nvSpPr>
          <p:cNvPr id="5" name="Højrepil 4"/>
          <p:cNvSpPr/>
          <p:nvPr/>
        </p:nvSpPr>
        <p:spPr>
          <a:xfrm>
            <a:off x="4196968" y="1494496"/>
            <a:ext cx="129164" cy="6229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962447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846138"/>
            <a:ext cx="8229600" cy="5715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t>Myndighedsinhabilitet  -  Forholdsregler</a:t>
            </a:r>
          </a:p>
        </p:txBody>
      </p:sp>
      <p:sp>
        <p:nvSpPr>
          <p:cNvPr id="3" name="Rectangle 3"/>
          <p:cNvSpPr txBox="1">
            <a:spLocks noChangeArrowheads="1"/>
          </p:cNvSpPr>
          <p:nvPr/>
        </p:nvSpPr>
        <p:spPr>
          <a:xfrm>
            <a:off x="1331913" y="1600200"/>
            <a:ext cx="7354887"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Char char="-"/>
            </a:pPr>
            <a:endParaRPr lang="da-DK" altLang="da-DK" sz="1400" b="1" dirty="0" smtClean="0"/>
          </a:p>
          <a:p>
            <a:pPr>
              <a:buFontTx/>
              <a:buChar char="-"/>
            </a:pPr>
            <a:endParaRPr lang="da-DK" altLang="da-DK" sz="1400" b="1" dirty="0" smtClean="0"/>
          </a:p>
          <a:p>
            <a:pPr>
              <a:buFontTx/>
              <a:buChar char="-"/>
            </a:pPr>
            <a:endParaRPr lang="da-DK" altLang="da-DK" sz="1400" b="1" dirty="0" smtClean="0"/>
          </a:p>
          <a:p>
            <a:pPr>
              <a:buFontTx/>
              <a:buChar char="-"/>
            </a:pPr>
            <a:r>
              <a:rPr lang="da-DK" altLang="da-DK" sz="1400" b="1" dirty="0" smtClean="0"/>
              <a:t>Organisatorisk adskillelse (hvis muligt)</a:t>
            </a:r>
          </a:p>
          <a:p>
            <a:pPr>
              <a:buFontTx/>
              <a:buChar char="-"/>
            </a:pPr>
            <a:endParaRPr lang="da-DK" altLang="da-DK" sz="1400" b="1" dirty="0" smtClean="0"/>
          </a:p>
          <a:p>
            <a:pPr>
              <a:buFontTx/>
              <a:buChar char="-"/>
            </a:pPr>
            <a:r>
              <a:rPr lang="da-DK" altLang="da-DK" sz="1400" b="1" dirty="0" smtClean="0"/>
              <a:t>Evt. forelæggelse for overordnet myndighed  –  eller sikre indbringelse</a:t>
            </a:r>
          </a:p>
          <a:p>
            <a:pPr>
              <a:buFontTx/>
              <a:buChar char="-"/>
            </a:pPr>
            <a:endParaRPr lang="da-DK" altLang="da-DK" sz="1400" b="1" dirty="0" smtClean="0"/>
          </a:p>
          <a:p>
            <a:pPr>
              <a:buFontTx/>
              <a:buChar char="-"/>
            </a:pPr>
            <a:r>
              <a:rPr lang="da-DK" altLang="da-DK" sz="1400" b="1" u="sng" dirty="0" smtClean="0"/>
              <a:t>Indhente udtalelse fra eventuel fagmyndighed</a:t>
            </a:r>
          </a:p>
          <a:p>
            <a:pPr>
              <a:buFontTx/>
              <a:buChar char="-"/>
            </a:pPr>
            <a:endParaRPr lang="da-DK" altLang="da-DK" sz="1400" b="1" dirty="0" smtClean="0"/>
          </a:p>
          <a:p>
            <a:pPr>
              <a:buFontTx/>
              <a:buChar char="-"/>
            </a:pPr>
            <a:r>
              <a:rPr lang="da-DK" altLang="da-DK" sz="1400" b="1" u="sng" dirty="0" smtClean="0"/>
              <a:t>Mere intensiv prøvelse i klageinstanser</a:t>
            </a:r>
          </a:p>
        </p:txBody>
      </p:sp>
    </p:spTree>
    <p:extLst>
      <p:ext uri="{BB962C8B-B14F-4D97-AF65-F5344CB8AC3E}">
        <p14:creationId xmlns:p14="http://schemas.microsoft.com/office/powerpoint/2010/main" val="1827733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980728"/>
            <a:ext cx="8229600" cy="43691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Myndighedsinhabilitet  -  udtalelse fra fagmyndighed</a:t>
            </a:r>
          </a:p>
        </p:txBody>
      </p:sp>
      <p:sp>
        <p:nvSpPr>
          <p:cNvPr id="3" name="Rectangle 3"/>
          <p:cNvSpPr txBox="1">
            <a:spLocks noChangeArrowheads="1"/>
          </p:cNvSpPr>
          <p:nvPr/>
        </p:nvSpPr>
        <p:spPr>
          <a:xfrm>
            <a:off x="1619250" y="1600200"/>
            <a:ext cx="5976938"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15000"/>
              </a:lnSpc>
              <a:buFontTx/>
              <a:buNone/>
            </a:pPr>
            <a:r>
              <a:rPr lang="da-DK" altLang="da-DK" sz="1400" dirty="0" smtClean="0">
                <a:latin typeface="Arial" panose="020B0604020202020204" pitchFamily="34" charset="0"/>
                <a:cs typeface="Arial" panose="020B0604020202020204" pitchFamily="34" charset="0"/>
              </a:rPr>
              <a:t>	</a:t>
            </a:r>
          </a:p>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a:p>
            <a:pPr algn="ctr">
              <a:lnSpc>
                <a:spcPct val="115000"/>
              </a:lnSpc>
              <a:buFontTx/>
              <a:buNone/>
            </a:pPr>
            <a:r>
              <a:rPr lang="da-DK" altLang="da-DK" sz="1400" b="1" dirty="0" smtClean="0">
                <a:latin typeface="Arial" panose="020B0604020202020204" pitchFamily="34" charset="0"/>
                <a:cs typeface="Arial" panose="020B0604020202020204" pitchFamily="34" charset="0"/>
              </a:rPr>
              <a:t>FOB 2007.459</a:t>
            </a:r>
          </a:p>
          <a:p>
            <a:pPr>
              <a:lnSpc>
                <a:spcPct val="115000"/>
              </a:lnSpc>
              <a:buFontTx/>
              <a:buNone/>
            </a:pPr>
            <a:endParaRPr lang="da-DK" altLang="da-DK" sz="1400" dirty="0" smtClean="0">
              <a:latin typeface="Arial" panose="020B0604020202020204" pitchFamily="34" charset="0"/>
              <a:cs typeface="Arial" panose="020B0604020202020204" pitchFamily="34" charset="0"/>
            </a:endParaRPr>
          </a:p>
          <a:p>
            <a:pPr>
              <a:lnSpc>
                <a:spcPct val="115000"/>
              </a:lnSpc>
              <a:buFontTx/>
              <a:buNone/>
            </a:pPr>
            <a:r>
              <a:rPr lang="da-DK" altLang="da-DK" sz="1400" dirty="0" smtClean="0">
                <a:latin typeface="Arial" panose="020B0604020202020204" pitchFamily="34" charset="0"/>
                <a:cs typeface="Arial" panose="020B0604020202020204" pitchFamily="34" charset="0"/>
              </a:rPr>
              <a:t>	I forbindelse med etablering af en børnehave i kælderlokaler    dispenserede kommunen fra en regel om, at gulvet i dag- og døgninstitutioner ikke må ligge lavere end terræn. </a:t>
            </a:r>
          </a:p>
          <a:p>
            <a:pPr>
              <a:lnSpc>
                <a:spcPct val="115000"/>
              </a:lnSpc>
              <a:buFontTx/>
              <a:buNone/>
            </a:pPr>
            <a:r>
              <a:rPr lang="da-DK" altLang="da-DK" sz="1400" dirty="0" smtClean="0">
                <a:latin typeface="Arial" panose="020B0604020202020204" pitchFamily="34" charset="0"/>
                <a:cs typeface="Arial" panose="020B0604020202020204" pitchFamily="34" charset="0"/>
              </a:rPr>
              <a:t>	   Ombudsmanden fandt, at kommunen, der havde undladt at inddrage hensynet til lys- og udsynsforhold i sin vurdering, måtte anses for myndighedsinhabil i sagen; kommunen, eller statsamtet, burde derfor som led i en intensiv prøvelse have indhentet en udtalelse fra Erhvervs- og Byggestyrelsen. </a:t>
            </a:r>
          </a:p>
        </p:txBody>
      </p:sp>
    </p:spTree>
    <p:extLst>
      <p:ext uri="{BB962C8B-B14F-4D97-AF65-F5344CB8AC3E}">
        <p14:creationId xmlns:p14="http://schemas.microsoft.com/office/powerpoint/2010/main" val="3848283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980728"/>
            <a:ext cx="8229600" cy="43691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a-DK" altLang="da-DK" sz="1600" b="1" dirty="0" smtClean="0">
                <a:latin typeface="Arial" panose="020B0604020202020204" pitchFamily="34" charset="0"/>
                <a:cs typeface="Arial" panose="020B0604020202020204" pitchFamily="34" charset="0"/>
              </a:rPr>
              <a:t>Myndighedsinhabilitet  -  intensiv prøvelse</a:t>
            </a:r>
          </a:p>
        </p:txBody>
      </p:sp>
      <p:sp>
        <p:nvSpPr>
          <p:cNvPr id="3" name="Rectangle 3"/>
          <p:cNvSpPr txBox="1">
            <a:spLocks noChangeArrowheads="1"/>
          </p:cNvSpPr>
          <p:nvPr/>
        </p:nvSpPr>
        <p:spPr>
          <a:xfrm>
            <a:off x="1619250" y="1916832"/>
            <a:ext cx="5976938" cy="420933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15000"/>
              </a:lnSpc>
              <a:buFontTx/>
              <a:buNone/>
            </a:pPr>
            <a:r>
              <a:rPr lang="da-DK" altLang="da-DK" sz="1400" dirty="0" smtClean="0">
                <a:latin typeface="Arial" panose="020B0604020202020204" pitchFamily="34" charset="0"/>
                <a:cs typeface="Arial" panose="020B0604020202020204" pitchFamily="34" charset="0"/>
              </a:rPr>
              <a:t>	</a:t>
            </a:r>
          </a:p>
          <a:p>
            <a:pPr algn="ctr">
              <a:lnSpc>
                <a:spcPct val="80000"/>
              </a:lnSpc>
              <a:buNone/>
            </a:pPr>
            <a:r>
              <a:rPr lang="da-DK" altLang="da-DK" sz="1400" b="1" dirty="0">
                <a:latin typeface="Arial" panose="020B0604020202020204" pitchFamily="34" charset="0"/>
                <a:cs typeface="Arial" panose="020B0604020202020204" pitchFamily="34" charset="0"/>
              </a:rPr>
              <a:t>FOB 1997.150</a:t>
            </a:r>
          </a:p>
          <a:p>
            <a:pPr>
              <a:lnSpc>
                <a:spcPct val="115000"/>
              </a:lnSpc>
              <a:buNone/>
            </a:pPr>
            <a:endParaRPr lang="da-DK" altLang="da-DK" sz="1400" b="1" dirty="0">
              <a:latin typeface="Arial" panose="020B0604020202020204" pitchFamily="34" charset="0"/>
              <a:cs typeface="Arial" panose="020B0604020202020204" pitchFamily="34" charset="0"/>
            </a:endParaRPr>
          </a:p>
          <a:p>
            <a:pPr>
              <a:lnSpc>
                <a:spcPct val="115000"/>
              </a:lnSpc>
              <a:buNone/>
            </a:pPr>
            <a:r>
              <a:rPr lang="da-DK" altLang="da-DK" sz="1400" b="1" dirty="0">
                <a:latin typeface="Arial" panose="020B0604020202020204" pitchFamily="34" charset="0"/>
                <a:cs typeface="Arial" panose="020B0604020202020204" pitchFamily="34" charset="0"/>
              </a:rPr>
              <a:t>	</a:t>
            </a:r>
            <a:r>
              <a:rPr lang="da-DK" altLang="da-DK" sz="1400" dirty="0">
                <a:latin typeface="Arial" panose="020B0604020202020204" pitchFamily="34" charset="0"/>
                <a:cs typeface="Arial" panose="020B0604020202020204" pitchFamily="34" charset="0"/>
              </a:rPr>
              <a:t>En kommunes udvalg for teknik og miljø gav dispensation fra </a:t>
            </a:r>
            <a:r>
              <a:rPr lang="da-DK" altLang="da-DK" sz="1400" dirty="0" err="1" smtClean="0">
                <a:latin typeface="Arial" panose="020B0604020202020204" pitchFamily="34" charset="0"/>
                <a:cs typeface="Arial" panose="020B0604020202020204" pitchFamily="34" charset="0"/>
              </a:rPr>
              <a:t>bygge-lovens</a:t>
            </a:r>
            <a:r>
              <a:rPr lang="da-DK" altLang="da-DK" sz="1400" dirty="0" smtClean="0">
                <a:latin typeface="Arial" panose="020B0604020202020204" pitchFamily="34" charset="0"/>
                <a:cs typeface="Arial" panose="020B0604020202020204" pitchFamily="34" charset="0"/>
              </a:rPr>
              <a:t> </a:t>
            </a:r>
            <a:r>
              <a:rPr lang="da-DK" altLang="da-DK" sz="1400" dirty="0">
                <a:latin typeface="Arial" panose="020B0604020202020204" pitchFamily="34" charset="0"/>
                <a:cs typeface="Arial" panose="020B0604020202020204" pitchFamily="34" charset="0"/>
              </a:rPr>
              <a:t>krav om loftshøjde, gangbredde, flugtveje og mekanisk </a:t>
            </a:r>
            <a:r>
              <a:rPr lang="da-DK" altLang="da-DK" sz="1400" dirty="0" err="1" smtClean="0">
                <a:latin typeface="Arial" panose="020B0604020202020204" pitchFamily="34" charset="0"/>
                <a:cs typeface="Arial" panose="020B0604020202020204" pitchFamily="34" charset="0"/>
              </a:rPr>
              <a:t>ven-tilation</a:t>
            </a:r>
            <a:r>
              <a:rPr lang="da-DK" altLang="da-DK" sz="1400" dirty="0" smtClean="0">
                <a:latin typeface="Arial" panose="020B0604020202020204" pitchFamily="34" charset="0"/>
                <a:cs typeface="Arial" panose="020B0604020202020204" pitchFamily="34" charset="0"/>
              </a:rPr>
              <a:t> </a:t>
            </a:r>
            <a:r>
              <a:rPr lang="da-DK" altLang="da-DK" sz="1400" dirty="0">
                <a:latin typeface="Arial" panose="020B0604020202020204" pitchFamily="34" charset="0"/>
                <a:cs typeface="Arial" panose="020B0604020202020204" pitchFamily="34" charset="0"/>
              </a:rPr>
              <a:t>i </a:t>
            </a:r>
            <a:r>
              <a:rPr lang="da-DK" altLang="da-DK" sz="1400" dirty="0" smtClean="0">
                <a:latin typeface="Arial" panose="020B0604020202020204" pitchFamily="34" charset="0"/>
                <a:cs typeface="Arial" panose="020B0604020202020204" pitchFamily="34" charset="0"/>
              </a:rPr>
              <a:t>forbindelse </a:t>
            </a:r>
            <a:r>
              <a:rPr lang="da-DK" altLang="da-DK" sz="1400" dirty="0">
                <a:latin typeface="Arial" panose="020B0604020202020204" pitchFamily="34" charset="0"/>
                <a:cs typeface="Arial" panose="020B0604020202020204" pitchFamily="34" charset="0"/>
              </a:rPr>
              <a:t>med midlertidig indretning af en </a:t>
            </a:r>
            <a:r>
              <a:rPr lang="da-DK" altLang="da-DK" sz="1400" dirty="0" err="1" smtClean="0">
                <a:latin typeface="Arial" panose="020B0604020202020204" pitchFamily="34" charset="0"/>
                <a:cs typeface="Arial" panose="020B0604020202020204" pitchFamily="34" charset="0"/>
              </a:rPr>
              <a:t>skolefritids-ordning</a:t>
            </a:r>
            <a:r>
              <a:rPr lang="da-DK" altLang="da-DK" sz="1400" dirty="0">
                <a:latin typeface="Arial" panose="020B0604020202020204" pitchFamily="34" charset="0"/>
                <a:cs typeface="Arial" panose="020B0604020202020204" pitchFamily="34" charset="0"/>
              </a:rPr>
              <a:t>. </a:t>
            </a:r>
          </a:p>
          <a:p>
            <a:pPr>
              <a:lnSpc>
                <a:spcPct val="115000"/>
              </a:lnSpc>
              <a:buNone/>
            </a:pPr>
            <a:r>
              <a:rPr lang="da-DK" altLang="da-DK" sz="1400" dirty="0">
                <a:latin typeface="Arial" panose="020B0604020202020204" pitchFamily="34" charset="0"/>
                <a:cs typeface="Arial" panose="020B0604020202020204" pitchFamily="34" charset="0"/>
              </a:rPr>
              <a:t>	</a:t>
            </a:r>
            <a:r>
              <a:rPr lang="da-DK" altLang="da-DK" sz="1400" dirty="0" smtClean="0">
                <a:latin typeface="Arial" panose="020B0604020202020204" pitchFamily="34" charset="0"/>
                <a:cs typeface="Arial" panose="020B0604020202020204" pitchFamily="34" charset="0"/>
              </a:rPr>
              <a:t>     Ombudsmanden</a:t>
            </a:r>
            <a:r>
              <a:rPr lang="da-DK" altLang="da-DK" sz="1400" dirty="0">
                <a:latin typeface="Arial" panose="020B0604020202020204" pitchFamily="34" charset="0"/>
                <a:cs typeface="Arial" panose="020B0604020202020204" pitchFamily="34" charset="0"/>
              </a:rPr>
              <a:t>, der lagde til grund, at substitution var udelukket, kritiserede, at statsamtet ved behandlingen af en klage over </a:t>
            </a:r>
            <a:r>
              <a:rPr lang="da-DK" altLang="da-DK" sz="1400" dirty="0" err="1" smtClean="0">
                <a:latin typeface="Arial" panose="020B0604020202020204" pitchFamily="34" charset="0"/>
                <a:cs typeface="Arial" panose="020B0604020202020204" pitchFamily="34" charset="0"/>
              </a:rPr>
              <a:t>dispen-sationen</a:t>
            </a:r>
            <a:r>
              <a:rPr lang="da-DK" altLang="da-DK" sz="1400" dirty="0" smtClean="0">
                <a:latin typeface="Arial" panose="020B0604020202020204" pitchFamily="34" charset="0"/>
                <a:cs typeface="Arial" panose="020B0604020202020204" pitchFamily="34" charset="0"/>
              </a:rPr>
              <a:t> </a:t>
            </a:r>
            <a:r>
              <a:rPr lang="da-DK" altLang="da-DK" sz="1400" dirty="0">
                <a:latin typeface="Arial" panose="020B0604020202020204" pitchFamily="34" charset="0"/>
                <a:cs typeface="Arial" panose="020B0604020202020204" pitchFamily="34" charset="0"/>
              </a:rPr>
              <a:t>havde afvist at foretage en mere intensiv prøvelse, hvilket i den foreliggende sag havde kunnet lade sig gøre inden for rammerne af amtets prøvelse af retlige spørgsmål.</a:t>
            </a:r>
          </a:p>
          <a:p>
            <a:pPr algn="ctr">
              <a:lnSpc>
                <a:spcPct val="115000"/>
              </a:lnSpc>
              <a:buFontTx/>
              <a:buNone/>
            </a:pPr>
            <a:endParaRPr lang="da-DK" altLang="da-DK" sz="1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6671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92696"/>
            <a:ext cx="8229600" cy="724942"/>
          </a:xfrm>
        </p:spPr>
        <p:txBody>
          <a:bodyPr>
            <a:normAutofit/>
          </a:bodyPr>
          <a:lstStyle/>
          <a:p>
            <a:r>
              <a:rPr lang="da-DK" altLang="da-DK" sz="1600" b="1" dirty="0">
                <a:latin typeface="Arial" panose="020B0604020202020204" pitchFamily="34" charset="0"/>
                <a:cs typeface="Arial" panose="020B0604020202020204" pitchFamily="34" charset="0"/>
              </a:rPr>
              <a:t>Myndighedsinhabilitet  -  intensiv prøvelse</a:t>
            </a:r>
            <a:r>
              <a:rPr lang="da-DK" altLang="da-DK" sz="1800" b="1" dirty="0">
                <a:latin typeface="Arial" panose="020B0604020202020204" pitchFamily="34" charset="0"/>
                <a:cs typeface="Arial" panose="020B0604020202020204" pitchFamily="34" charset="0"/>
              </a:rPr>
              <a:t/>
            </a:r>
            <a:br>
              <a:rPr lang="da-DK" altLang="da-DK" sz="1800" b="1" dirty="0">
                <a:latin typeface="Arial" panose="020B0604020202020204" pitchFamily="34" charset="0"/>
                <a:cs typeface="Arial" panose="020B0604020202020204" pitchFamily="34" charset="0"/>
              </a:rPr>
            </a:br>
            <a:endParaRPr lang="da-DK" sz="1800" dirty="0">
              <a:latin typeface="Arial" panose="020B0604020202020204" pitchFamily="34" charset="0"/>
              <a:cs typeface="Arial" panose="020B0604020202020204" pitchFamily="34" charset="0"/>
            </a:endParaRPr>
          </a:p>
        </p:txBody>
      </p:sp>
      <p:sp>
        <p:nvSpPr>
          <p:cNvPr id="3" name="Pladsholder til indhold 2"/>
          <p:cNvSpPr>
            <a:spLocks noGrp="1"/>
          </p:cNvSpPr>
          <p:nvPr>
            <p:ph idx="1"/>
          </p:nvPr>
        </p:nvSpPr>
        <p:spPr>
          <a:xfrm>
            <a:off x="1259632" y="1916832"/>
            <a:ext cx="6840760" cy="4209331"/>
          </a:xfrm>
        </p:spPr>
        <p:txBody>
          <a:bodyPr>
            <a:normAutofit/>
          </a:bodyPr>
          <a:lstStyle/>
          <a:p>
            <a:pPr algn="ctr">
              <a:lnSpc>
                <a:spcPct val="115000"/>
              </a:lnSpc>
              <a:buNone/>
            </a:pPr>
            <a:r>
              <a:rPr lang="da-DK" altLang="da-DK" sz="1400" b="1" dirty="0">
                <a:latin typeface="Arial" panose="020B0604020202020204" pitchFamily="34" charset="0"/>
                <a:cs typeface="Arial" panose="020B0604020202020204" pitchFamily="34" charset="0"/>
              </a:rPr>
              <a:t>MKN 2/10 </a:t>
            </a:r>
            <a:r>
              <a:rPr lang="da-DK" altLang="da-DK" sz="1400" b="1" dirty="0" smtClean="0">
                <a:latin typeface="Arial" panose="020B0604020202020204" pitchFamily="34" charset="0"/>
                <a:cs typeface="Arial" panose="020B0604020202020204" pitchFamily="34" charset="0"/>
              </a:rPr>
              <a:t>2009</a:t>
            </a:r>
          </a:p>
          <a:p>
            <a:pPr algn="ctr">
              <a:lnSpc>
                <a:spcPct val="115000"/>
              </a:lnSpc>
              <a:buNone/>
            </a:pPr>
            <a:endParaRPr lang="da-DK" altLang="da-DK" sz="1400" dirty="0">
              <a:latin typeface="Arial" panose="020B0604020202020204" pitchFamily="34" charset="0"/>
              <a:cs typeface="Arial" panose="020B0604020202020204" pitchFamily="34" charset="0"/>
            </a:endParaRPr>
          </a:p>
          <a:p>
            <a:pPr>
              <a:lnSpc>
                <a:spcPct val="115000"/>
              </a:lnSpc>
              <a:buNone/>
            </a:pPr>
            <a:r>
              <a:rPr lang="da-DK" altLang="da-DK" sz="1400" dirty="0">
                <a:latin typeface="Arial" panose="020B0604020202020204" pitchFamily="34" charset="0"/>
                <a:cs typeface="Arial" panose="020B0604020202020204" pitchFamily="34" charset="0"/>
              </a:rPr>
              <a:t>	Miljøklagenævnet stadfæstede, med visse ændringer i vilkårene, Bornholm </a:t>
            </a:r>
            <a:r>
              <a:rPr lang="da-DK" altLang="da-DK" sz="1400" dirty="0" smtClean="0">
                <a:latin typeface="Arial" panose="020B0604020202020204" pitchFamily="34" charset="0"/>
                <a:cs typeface="Arial" panose="020B0604020202020204" pitchFamily="34" charset="0"/>
              </a:rPr>
              <a:t>Regionskommunes </a:t>
            </a:r>
            <a:r>
              <a:rPr lang="da-DK" altLang="da-DK" sz="1400" dirty="0">
                <a:latin typeface="Arial" panose="020B0604020202020204" pitchFamily="34" charset="0"/>
                <a:cs typeface="Arial" panose="020B0604020202020204" pitchFamily="34" charset="0"/>
              </a:rPr>
              <a:t>afgørelse om lokaliseringsgodkendelse til stald med </a:t>
            </a:r>
            <a:r>
              <a:rPr lang="da-DK" altLang="da-DK" sz="1400" dirty="0" smtClean="0">
                <a:latin typeface="Arial" panose="020B0604020202020204" pitchFamily="34" charset="0"/>
                <a:cs typeface="Arial" panose="020B0604020202020204" pitchFamily="34" charset="0"/>
              </a:rPr>
              <a:t>fårehold </a:t>
            </a:r>
            <a:r>
              <a:rPr lang="da-DK" altLang="da-DK" sz="1400" dirty="0">
                <a:latin typeface="Arial" panose="020B0604020202020204" pitchFamily="34" charset="0"/>
                <a:cs typeface="Arial" panose="020B0604020202020204" pitchFamily="34" charset="0"/>
              </a:rPr>
              <a:t>på en ejendom. </a:t>
            </a:r>
          </a:p>
          <a:p>
            <a:pPr>
              <a:lnSpc>
                <a:spcPct val="115000"/>
              </a:lnSpc>
              <a:buNone/>
            </a:pPr>
            <a:r>
              <a:rPr lang="da-DK" altLang="da-DK" sz="1400" dirty="0">
                <a:latin typeface="Arial" panose="020B0604020202020204" pitchFamily="34" charset="0"/>
                <a:cs typeface="Arial" panose="020B0604020202020204" pitchFamily="34" charset="0"/>
              </a:rPr>
              <a:t>	</a:t>
            </a:r>
            <a:r>
              <a:rPr lang="da-DK" altLang="da-DK" sz="1400" dirty="0" smtClean="0">
                <a:latin typeface="Arial" panose="020B0604020202020204" pitchFamily="34" charset="0"/>
                <a:cs typeface="Arial" panose="020B0604020202020204" pitchFamily="34" charset="0"/>
              </a:rPr>
              <a:t>     Nævnet </a:t>
            </a:r>
            <a:r>
              <a:rPr lang="da-DK" altLang="da-DK" sz="1400" dirty="0">
                <a:latin typeface="Arial" panose="020B0604020202020204" pitchFamily="34" charset="0"/>
                <a:cs typeface="Arial" panose="020B0604020202020204" pitchFamily="34" charset="0"/>
              </a:rPr>
              <a:t>fastslog, at der forelå myndighedsinhabilitet for regionskommunen, idet ejendommen blev drevet af </a:t>
            </a:r>
            <a:r>
              <a:rPr lang="da-DK" altLang="da-DK" sz="1400" dirty="0" smtClean="0">
                <a:latin typeface="Arial" panose="020B0604020202020204" pitchFamily="34" charset="0"/>
                <a:cs typeface="Arial" panose="020B0604020202020204" pitchFamily="34" charset="0"/>
              </a:rPr>
              <a:t>regionskommunen </a:t>
            </a:r>
            <a:r>
              <a:rPr lang="da-DK" altLang="da-DK" sz="1400" dirty="0">
                <a:latin typeface="Arial" panose="020B0604020202020204" pitchFamily="34" charset="0"/>
                <a:cs typeface="Arial" panose="020B0604020202020204" pitchFamily="34" charset="0"/>
              </a:rPr>
              <a:t>som </a:t>
            </a:r>
            <a:r>
              <a:rPr lang="da-DK" altLang="da-DK" sz="1400" dirty="0" err="1">
                <a:latin typeface="Arial" panose="020B0604020202020204" pitchFamily="34" charset="0"/>
                <a:cs typeface="Arial" panose="020B0604020202020204" pitchFamily="34" charset="0"/>
              </a:rPr>
              <a:t>reva</a:t>
            </a:r>
            <a:r>
              <a:rPr lang="da-DK" altLang="da-DK" sz="1400" dirty="0">
                <a:latin typeface="Arial" panose="020B0604020202020204" pitchFamily="34" charset="0"/>
                <a:cs typeface="Arial" panose="020B0604020202020204" pitchFamily="34" charset="0"/>
              </a:rPr>
              <a:t>-center. </a:t>
            </a:r>
          </a:p>
          <a:p>
            <a:pPr>
              <a:lnSpc>
                <a:spcPct val="115000"/>
              </a:lnSpc>
              <a:buNone/>
            </a:pPr>
            <a:r>
              <a:rPr lang="da-DK" altLang="da-DK" sz="1400" dirty="0">
                <a:latin typeface="Arial" panose="020B0604020202020204" pitchFamily="34" charset="0"/>
                <a:cs typeface="Arial" panose="020B0604020202020204" pitchFamily="34" charset="0"/>
              </a:rPr>
              <a:t>	</a:t>
            </a:r>
            <a:r>
              <a:rPr lang="da-DK" altLang="da-DK" sz="1400" dirty="0" smtClean="0">
                <a:latin typeface="Arial" panose="020B0604020202020204" pitchFamily="34" charset="0"/>
                <a:cs typeface="Arial" panose="020B0604020202020204" pitchFamily="34" charset="0"/>
              </a:rPr>
              <a:t>     Nævnet </a:t>
            </a:r>
            <a:r>
              <a:rPr lang="da-DK" altLang="da-DK" sz="1400" dirty="0">
                <a:latin typeface="Arial" panose="020B0604020202020204" pitchFamily="34" charset="0"/>
                <a:cs typeface="Arial" panose="020B0604020202020204" pitchFamily="34" charset="0"/>
              </a:rPr>
              <a:t>konstaterede, at substitution ikke havde været mulig, og at </a:t>
            </a:r>
            <a:r>
              <a:rPr lang="da-DK" altLang="da-DK" sz="1400" dirty="0" smtClean="0">
                <a:latin typeface="Arial" panose="020B0604020202020204" pitchFamily="34" charset="0"/>
                <a:cs typeface="Arial" panose="020B0604020202020204" pitchFamily="34" charset="0"/>
              </a:rPr>
              <a:t>regions-kommunen </a:t>
            </a:r>
            <a:r>
              <a:rPr lang="da-DK" altLang="da-DK" sz="1400" dirty="0">
                <a:latin typeface="Arial" panose="020B0604020202020204" pitchFamily="34" charset="0"/>
                <a:cs typeface="Arial" panose="020B0604020202020204" pitchFamily="34" charset="0"/>
              </a:rPr>
              <a:t>derfor havde måttet træffe afgørelse trods inhabiliteten. På denne </a:t>
            </a:r>
            <a:r>
              <a:rPr lang="da-DK" altLang="da-DK" sz="1400" dirty="0" smtClean="0">
                <a:latin typeface="Arial" panose="020B0604020202020204" pitchFamily="34" charset="0"/>
                <a:cs typeface="Arial" panose="020B0604020202020204" pitchFamily="34" charset="0"/>
              </a:rPr>
              <a:t>baggrund </a:t>
            </a:r>
            <a:r>
              <a:rPr lang="da-DK" altLang="da-DK" sz="1400" dirty="0">
                <a:latin typeface="Arial" panose="020B0604020202020204" pitchFamily="34" charset="0"/>
                <a:cs typeface="Arial" panose="020B0604020202020204" pitchFamily="34" charset="0"/>
              </a:rPr>
              <a:t>fandt Miljøklagenævnet det </a:t>
            </a:r>
            <a:r>
              <a:rPr lang="da-DK" altLang="da-DK" sz="1400" dirty="0" smtClean="0">
                <a:latin typeface="Arial" panose="020B0604020202020204" pitchFamily="34" charset="0"/>
                <a:cs typeface="Arial" panose="020B0604020202020204" pitchFamily="34" charset="0"/>
              </a:rPr>
              <a:t>nødvendigt </a:t>
            </a:r>
            <a:r>
              <a:rPr lang="da-DK" altLang="da-DK" sz="1400" dirty="0">
                <a:latin typeface="Arial" panose="020B0604020202020204" pitchFamily="34" charset="0"/>
                <a:cs typeface="Arial" panose="020B0604020202020204" pitchFamily="34" charset="0"/>
              </a:rPr>
              <a:t>at foretage en intensiveret prøvelse af regionskommunens godkendelse.</a:t>
            </a:r>
          </a:p>
          <a:p>
            <a:endParaRPr lang="da-DK"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0155490"/>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871</TotalTime>
  <Words>415</Words>
  <Application>Microsoft Office PowerPoint</Application>
  <PresentationFormat>Skærmshow (4:3)</PresentationFormat>
  <Paragraphs>226</Paragraphs>
  <Slides>26</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26</vt:i4>
      </vt:variant>
    </vt:vector>
  </HeadingPairs>
  <TitlesOfParts>
    <vt:vector size="29" baseType="lpstr">
      <vt:lpstr>Arial</vt:lpstr>
      <vt:lpstr>Calibri</vt:lpstr>
      <vt:lpstr>Kontortema</vt:lpstr>
      <vt:lpstr>Inhabilitet  (Foreningen for kommunal- og forvaltningsret, februar 2017)</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Den kommunalretlige modifikation  (2)</vt:lpstr>
      <vt:lpstr>Inhabilitet ved sæde i selskabsbestyrelser</vt:lpstr>
      <vt:lpstr>PowerPoint-præsentation</vt:lpstr>
      <vt:lpstr>PowerPoint-præsentation</vt:lpstr>
      <vt:lpstr>PowerPoint-præsentation</vt:lpstr>
      <vt:lpstr>Myndighedsinhabilitet</vt:lpstr>
      <vt:lpstr>PowerPoint-præsentation</vt:lpstr>
      <vt:lpstr>PowerPoint-præsentation</vt:lpstr>
      <vt:lpstr>PowerPoint-præsentation</vt:lpstr>
      <vt:lpstr>PowerPoint-præsentation</vt:lpstr>
      <vt:lpstr>PowerPoint-præsentation</vt:lpstr>
      <vt:lpstr>PowerPoint-præsentation</vt:lpstr>
      <vt:lpstr>Myndighedsinhabilitet  -  intensiv prøvelse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Hans</dc:creator>
  <cp:lastModifiedBy>Lene Cwarzko</cp:lastModifiedBy>
  <cp:revision>39</cp:revision>
  <cp:lastPrinted>2017-02-07T23:08:34Z</cp:lastPrinted>
  <dcterms:created xsi:type="dcterms:W3CDTF">2017-02-04T11:38:34Z</dcterms:created>
  <dcterms:modified xsi:type="dcterms:W3CDTF">2017-02-24T05:20:42Z</dcterms:modified>
</cp:coreProperties>
</file>